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73" r:id="rId4"/>
    <p:sldId id="269" r:id="rId5"/>
    <p:sldId id="270" r:id="rId6"/>
    <p:sldId id="271" r:id="rId7"/>
    <p:sldId id="272" r:id="rId8"/>
    <p:sldId id="274" r:id="rId9"/>
    <p:sldId id="261" r:id="rId10"/>
  </p:sldIdLst>
  <p:sldSz cx="10691813" cy="7559675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8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3" autoAdjust="0"/>
    <p:restoredTop sz="83636" autoAdjust="0"/>
  </p:normalViewPr>
  <p:slideViewPr>
    <p:cSldViewPr>
      <p:cViewPr varScale="1">
        <p:scale>
          <a:sx n="60" d="100"/>
          <a:sy n="60" d="100"/>
        </p:scale>
        <p:origin x="-1356" y="-78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0C79471-E454-47A6-8EFB-98E42A2D5DBA}" type="datetimeFigureOut">
              <a:rPr lang="en-GB" smtClean="0"/>
              <a:pPr/>
              <a:t>22/04/2013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A4CE5AC-5E7C-43E0-B9FC-CE0CC4FCA1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25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6613" y="768350"/>
            <a:ext cx="54260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"/>
              </a:defRPr>
            </a:lvl1pPr>
          </a:lstStyle>
          <a:p>
            <a:pPr>
              <a:defRPr/>
            </a:pPr>
            <a:fld id="{39DFAE7A-3476-4C57-BE00-ABDC2A51A1C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29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http://www.antony-anderson.com/cruise/3-oper.htm</a:t>
            </a:r>
          </a:p>
          <a:p>
            <a:r>
              <a:rPr lang="en-GB" dirty="0" smtClean="0"/>
              <a:t>http://www.freepatentsonline.com/6769504.html</a:t>
            </a:r>
          </a:p>
          <a:p>
            <a:r>
              <a:rPr lang="en-GB" dirty="0" smtClean="0"/>
              <a:t>http://www.wiringdiagrams21.com/2009/07/31/2005-infiniti-qx56-auto-cruise-control-wiring-and-system-circuit-diagram/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DFAE7A-3476-4C57-BE00-ABDC2A51A1C0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158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DFAE7A-3476-4C57-BE00-ABDC2A51A1C0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45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9" descr="kth_eng_rg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63" y="2352675"/>
            <a:ext cx="1296987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345510" y="2351077"/>
            <a:ext cx="7215237" cy="1120771"/>
          </a:xfrm>
          <a:noFill/>
        </p:spPr>
        <p:txBody>
          <a:bodyPr/>
          <a:lstStyle>
            <a:lvl1pPr algn="l">
              <a:defRPr sz="40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345510" y="3490923"/>
            <a:ext cx="7214400" cy="931856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5" name="Platshållare för sidfot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BD762-3DFB-4956-B1A2-ECE20414A36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4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66300-E560-4188-897B-7997DF499F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samarbets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489046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8310588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132130" y="6708795"/>
            <a:ext cx="714380" cy="71437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6"/>
          </p:nvPr>
        </p:nvSpPr>
        <p:spPr>
          <a:xfrm>
            <a:off x="2130425" y="2066400"/>
            <a:ext cx="8024400" cy="447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9" name="Platshållare för datum 1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1" name="Platshållare för sidfot 1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2" name="Platshållare för bildnumm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29BE-97AE-40C6-9F89-0B48D51449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3" name="Platshållare för sidfo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2E2E-DC08-461E-84AA-89E4F2313A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0425" y="422275"/>
            <a:ext cx="80025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pic>
        <p:nvPicPr>
          <p:cNvPr id="1027" name="Bildobjekt 9" descr="kth_eng_rgb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4488" y="350838"/>
            <a:ext cx="8477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2130425" y="2065338"/>
            <a:ext cx="8026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42900" y="6637338"/>
            <a:ext cx="10042525" cy="0"/>
          </a:xfrm>
          <a:prstGeom prst="line">
            <a:avLst/>
          </a:prstGeom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252413" y="6811963"/>
            <a:ext cx="109220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sv-SE"/>
              <a:t>2009-11-18</a:t>
            </a:r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2130425" y="6811963"/>
            <a:ext cx="462597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9918700" y="6811963"/>
            <a:ext cx="5270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00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5A05799-4CF7-4DE7-BA01-0084CB04FD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2" r:id="rId3"/>
    <p:sldLayoutId id="2147483693" r:id="rId4"/>
    <p:sldLayoutId id="2147483694" r:id="rId5"/>
  </p:sldLayoutIdLst>
  <p:hf sldNum="0" hdr="0" ftr="0" dt="0"/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Verdana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3600">
          <a:solidFill>
            <a:srgbClr val="B81100"/>
          </a:solidFill>
          <a:latin typeface="Verdana" charset="0"/>
        </a:defRPr>
      </a:lvl9pPr>
    </p:titleStyle>
    <p:bodyStyle>
      <a:lvl1pPr marL="204788" indent="-204788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04825" indent="-209550" algn="l" defTabSz="10429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2pPr>
      <a:lvl3pPr marL="754063" indent="-260350" algn="l" defTabSz="1042988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>
          <a:solidFill>
            <a:schemeClr val="tx1"/>
          </a:solidFill>
          <a:latin typeface="+mn-lt"/>
        </a:defRPr>
      </a:lvl3pPr>
      <a:lvl4pPr marL="1030288" indent="-261938" algn="l" defTabSz="1042988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1600">
          <a:solidFill>
            <a:schemeClr val="tx1"/>
          </a:solidFill>
          <a:latin typeface="+mn-lt"/>
        </a:defRPr>
      </a:lvl4pPr>
      <a:lvl5pPr marL="1281113" indent="-260350" algn="l" defTabSz="1042988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OSLC </a:t>
            </a:r>
            <a:r>
              <a:rPr lang="en-GB" dirty="0" smtClean="0"/>
              <a:t>ES User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Telco – 19 April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5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Attendees</a:t>
            </a:r>
            <a:r>
              <a:rPr lang="en-GB" dirty="0" smtClean="0"/>
              <a:t>: Andreas, Rainer, Frederic, Martin, Jad</a:t>
            </a:r>
          </a:p>
          <a:p>
            <a:endParaRPr lang="en-GB" dirty="0" smtClean="0"/>
          </a:p>
          <a:p>
            <a:r>
              <a:rPr lang="en-GB" dirty="0" smtClean="0"/>
              <a:t>Quick recall from last </a:t>
            </a:r>
            <a:r>
              <a:rPr lang="en-GB" dirty="0" err="1" smtClean="0"/>
              <a:t>telco</a:t>
            </a:r>
            <a:endParaRPr lang="en-GB" dirty="0" smtClean="0"/>
          </a:p>
          <a:p>
            <a:pPr lvl="1"/>
            <a:r>
              <a:rPr lang="en-GB" dirty="0" smtClean="0"/>
              <a:t>Regular </a:t>
            </a:r>
            <a:r>
              <a:rPr lang="en-GB" dirty="0"/>
              <a:t>meetings </a:t>
            </a:r>
            <a:r>
              <a:rPr lang="en-GB" dirty="0" smtClean="0"/>
              <a:t>in place</a:t>
            </a:r>
          </a:p>
          <a:p>
            <a:pPr lvl="1"/>
            <a:r>
              <a:rPr lang="en-GB" dirty="0" smtClean="0"/>
              <a:t>ES </a:t>
            </a:r>
            <a:r>
              <a:rPr lang="en-GB" dirty="0"/>
              <a:t>User Group </a:t>
            </a:r>
            <a:r>
              <a:rPr lang="en-GB" dirty="0" smtClean="0"/>
              <a:t>Charter – Finalized &amp; approved</a:t>
            </a:r>
          </a:p>
          <a:p>
            <a:pPr lvl="1"/>
            <a:r>
              <a:rPr lang="en-GB" dirty="0" smtClean="0"/>
              <a:t>Started discussion on defining </a:t>
            </a:r>
            <a:r>
              <a:rPr lang="en-GB" dirty="0"/>
              <a:t>high level </a:t>
            </a:r>
            <a:r>
              <a:rPr lang="en-GB" dirty="0" smtClean="0"/>
              <a:t>UC</a:t>
            </a:r>
          </a:p>
          <a:p>
            <a:endParaRPr lang="en-GB" dirty="0" smtClean="0"/>
          </a:p>
          <a:p>
            <a:r>
              <a:rPr lang="en-GB" b="1" dirty="0"/>
              <a:t>Define high level Use Case(s)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Actions list</a:t>
            </a:r>
          </a:p>
        </p:txBody>
      </p:sp>
    </p:spTree>
    <p:extLst>
      <p:ext uri="{BB962C8B-B14F-4D97-AF65-F5344CB8AC3E}">
        <p14:creationId xmlns:p14="http://schemas.microsoft.com/office/powerpoint/2010/main" val="162915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Define </a:t>
            </a:r>
            <a:r>
              <a:rPr lang="en-GB" dirty="0" smtClean="0"/>
              <a:t>High Level Use Case(s)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previous </a:t>
            </a:r>
            <a:r>
              <a:rPr lang="en-GB" dirty="0" err="1" smtClean="0"/>
              <a:t>telco</a:t>
            </a:r>
            <a:r>
              <a:rPr lang="en-GB" dirty="0" smtClean="0"/>
              <a:t> …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Atego’s</a:t>
            </a:r>
            <a:r>
              <a:rPr lang="en-GB" dirty="0" smtClean="0"/>
              <a:t> top 3 topics</a:t>
            </a:r>
          </a:p>
          <a:p>
            <a:pPr lvl="2"/>
            <a:r>
              <a:rPr lang="en-GB" dirty="0" smtClean="0"/>
              <a:t>Model-based development</a:t>
            </a:r>
          </a:p>
          <a:p>
            <a:pPr lvl="2"/>
            <a:r>
              <a:rPr lang="en-GB" dirty="0" smtClean="0"/>
              <a:t>Product line engineering</a:t>
            </a:r>
          </a:p>
          <a:p>
            <a:pPr lvl="2"/>
            <a:r>
              <a:rPr lang="en-GB" dirty="0" smtClean="0"/>
              <a:t>Systems of systems</a:t>
            </a:r>
          </a:p>
          <a:p>
            <a:pPr lvl="2"/>
            <a:r>
              <a:rPr lang="en-GB" dirty="0" smtClean="0"/>
              <a:t>Mission critical systems</a:t>
            </a:r>
          </a:p>
          <a:p>
            <a:pPr lvl="2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0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Define </a:t>
            </a:r>
            <a:r>
              <a:rPr lang="en-GB" dirty="0" smtClean="0"/>
              <a:t>High Level Use Case(s)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Our top 4 topics</a:t>
            </a:r>
          </a:p>
          <a:p>
            <a:pPr lvl="2"/>
            <a:r>
              <a:rPr lang="en-GB" dirty="0" smtClean="0"/>
              <a:t>Model-based development</a:t>
            </a:r>
          </a:p>
          <a:p>
            <a:pPr lvl="3"/>
            <a:r>
              <a:rPr lang="en-GB" dirty="0" smtClean="0"/>
              <a:t>Make more specific. MBD testing? Implementation? Etc.</a:t>
            </a:r>
          </a:p>
          <a:p>
            <a:pPr lvl="2"/>
            <a:r>
              <a:rPr lang="en-GB" dirty="0" smtClean="0"/>
              <a:t>Product line engineering</a:t>
            </a:r>
          </a:p>
          <a:p>
            <a:pPr lvl="3"/>
            <a:r>
              <a:rPr lang="en-GB" dirty="0" err="1" smtClean="0"/>
              <a:t>Atego</a:t>
            </a:r>
            <a:r>
              <a:rPr lang="en-GB" dirty="0" smtClean="0"/>
              <a:t>: reuse</a:t>
            </a:r>
          </a:p>
          <a:p>
            <a:pPr lvl="3"/>
            <a:r>
              <a:rPr lang="en-GB" dirty="0" smtClean="0"/>
              <a:t>Rainer: avoid this topic for the time being, since it overlaps with ALM/PLM workgroup. But we should certainly do later</a:t>
            </a:r>
          </a:p>
          <a:p>
            <a:pPr lvl="2"/>
            <a:r>
              <a:rPr lang="en-GB" dirty="0" smtClean="0"/>
              <a:t>Systems of systems</a:t>
            </a:r>
          </a:p>
          <a:p>
            <a:pPr lvl="3"/>
            <a:r>
              <a:rPr lang="en-GB" dirty="0"/>
              <a:t>Rainer: avoid this topic for the time being, since it overlaps with ALM/PLM workgroup. But we should certainly do later</a:t>
            </a:r>
          </a:p>
          <a:p>
            <a:pPr lvl="2"/>
            <a:r>
              <a:rPr lang="en-GB" dirty="0" smtClean="0"/>
              <a:t>Mission critical systems</a:t>
            </a:r>
          </a:p>
          <a:p>
            <a:pPr marL="0" indent="-55562">
              <a:buNone/>
            </a:pPr>
            <a:r>
              <a:rPr lang="en-GB" dirty="0" smtClean="0">
                <a:solidFill>
                  <a:schemeClr val="accent1"/>
                </a:solidFill>
              </a:rPr>
              <a:t>Do we need to define more topics for this User Group?</a:t>
            </a:r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9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Jad Thoughts – What is a Use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 Use Case consists of</a:t>
            </a:r>
          </a:p>
          <a:p>
            <a:pPr lvl="1"/>
            <a:r>
              <a:rPr lang="en-GB" dirty="0" smtClean="0"/>
              <a:t>A typical embedded system product description</a:t>
            </a:r>
          </a:p>
          <a:p>
            <a:pPr lvl="2"/>
            <a:r>
              <a:rPr lang="en-GB" dirty="0" smtClean="0"/>
              <a:t>Example</a:t>
            </a:r>
            <a:r>
              <a:rPr lang="en-GB" dirty="0"/>
              <a:t>: </a:t>
            </a:r>
            <a:r>
              <a:rPr lang="en-GB" dirty="0" smtClean="0"/>
              <a:t>Vehicle cruise </a:t>
            </a:r>
            <a:r>
              <a:rPr lang="en-GB" dirty="0"/>
              <a:t>control </a:t>
            </a:r>
            <a:r>
              <a:rPr lang="en-GB" dirty="0" smtClean="0"/>
              <a:t>system</a:t>
            </a:r>
          </a:p>
          <a:p>
            <a:pPr lvl="1"/>
            <a:r>
              <a:rPr lang="en-GB" dirty="0" smtClean="0"/>
              <a:t>A tool chain setup that supports the ES development </a:t>
            </a:r>
          </a:p>
          <a:p>
            <a:pPr lvl="2"/>
            <a:r>
              <a:rPr lang="en-GB" dirty="0" smtClean="0"/>
              <a:t>tools </a:t>
            </a:r>
          </a:p>
          <a:p>
            <a:pPr lvl="2"/>
            <a:r>
              <a:rPr lang="en-GB" dirty="0" smtClean="0"/>
              <a:t>Relationships/dependencies between tools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97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d\Desktop\c-block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271" y="4573688"/>
            <a:ext cx="3626769" cy="124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d\Desktop\6769504-0-lar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5875" y="3522443"/>
            <a:ext cx="2306605" cy="341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ad\Desktop\infiniti-qx56-wiring-diagram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42" y="3844553"/>
            <a:ext cx="261937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Jad Thoughts – What is a Use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Part1 - A typical embedded system product description</a:t>
            </a:r>
          </a:p>
          <a:p>
            <a:pPr lvl="1"/>
            <a:r>
              <a:rPr lang="en-GB" dirty="0" smtClean="0"/>
              <a:t>Example</a:t>
            </a:r>
            <a:r>
              <a:rPr lang="en-GB" dirty="0"/>
              <a:t>: </a:t>
            </a:r>
            <a:r>
              <a:rPr lang="en-GB" dirty="0" smtClean="0"/>
              <a:t>Vehicle cruise </a:t>
            </a:r>
            <a:r>
              <a:rPr lang="en-GB" dirty="0"/>
              <a:t>control </a:t>
            </a:r>
            <a:r>
              <a:rPr lang="en-GB" dirty="0" smtClean="0"/>
              <a:t>system</a:t>
            </a:r>
          </a:p>
          <a:p>
            <a:r>
              <a:rPr lang="en-GB" dirty="0"/>
              <a:t>Can we find/define a reference ES product description?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77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Jad Thoughts – What is a Use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 2 - A tool chain setup that supports the ES development </a:t>
            </a:r>
          </a:p>
          <a:p>
            <a:pPr lvl="1"/>
            <a:r>
              <a:rPr lang="en-GB" dirty="0" smtClean="0"/>
              <a:t>List of tools</a:t>
            </a:r>
          </a:p>
          <a:p>
            <a:pPr lvl="1"/>
            <a:r>
              <a:rPr lang="en-GB" dirty="0" smtClean="0"/>
              <a:t>List of development roles/users</a:t>
            </a:r>
          </a:p>
          <a:p>
            <a:pPr lvl="1"/>
            <a:r>
              <a:rPr lang="en-GB" dirty="0" smtClean="0"/>
              <a:t>List of the role of each tool (What activities does it cover)</a:t>
            </a:r>
          </a:p>
          <a:p>
            <a:pPr lvl="1"/>
            <a:r>
              <a:rPr lang="en-GB" dirty="0" smtClean="0"/>
              <a:t>List of relationships between tools (What </a:t>
            </a:r>
            <a:r>
              <a:rPr lang="en-GB" dirty="0" err="1" smtClean="0"/>
              <a:t>artifacts</a:t>
            </a:r>
            <a:r>
              <a:rPr lang="en-GB" dirty="0" smtClean="0"/>
              <a:t> are being exchanged, …)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20870" y="4563267"/>
            <a:ext cx="210179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Requirements Management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32977" y="4549601"/>
            <a:ext cx="134592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dirty="0" err="1"/>
              <a:t>Matlab</a:t>
            </a:r>
            <a:r>
              <a:rPr lang="en-GB" dirty="0" smtClean="0"/>
              <a:t>/</a:t>
            </a:r>
          </a:p>
          <a:p>
            <a:r>
              <a:rPr lang="en-GB" dirty="0" smtClean="0"/>
              <a:t>Simulink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832977" y="6008944"/>
            <a:ext cx="8691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dirty="0"/>
              <a:t>UML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1650" y="6702548"/>
            <a:ext cx="15584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dirty="0"/>
              <a:t>C compiler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50508" y="6282945"/>
            <a:ext cx="158417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dirty="0"/>
              <a:t>Code Generator</a:t>
            </a: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 bwMode="auto">
          <a:xfrm flipH="1">
            <a:off x="7234684" y="6239777"/>
            <a:ext cx="598293" cy="23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4600090" y="6473215"/>
            <a:ext cx="1050897" cy="4586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4" idx="3"/>
          </p:cNvCxnSpPr>
          <p:nvPr/>
        </p:nvCxnSpPr>
        <p:spPr bwMode="auto">
          <a:xfrm>
            <a:off x="5922663" y="4978766"/>
            <a:ext cx="1955246" cy="184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4" idx="3"/>
            <a:endCxn id="6" idx="1"/>
          </p:cNvCxnSpPr>
          <p:nvPr/>
        </p:nvCxnSpPr>
        <p:spPr bwMode="auto">
          <a:xfrm>
            <a:off x="5922663" y="4978766"/>
            <a:ext cx="1910314" cy="12610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endCxn id="6" idx="0"/>
          </p:cNvCxnSpPr>
          <p:nvPr/>
        </p:nvCxnSpPr>
        <p:spPr bwMode="auto">
          <a:xfrm flipH="1">
            <a:off x="8267552" y="5209598"/>
            <a:ext cx="238387" cy="7993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874298" y="4978766"/>
            <a:ext cx="159175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dirty="0" smtClean="0"/>
              <a:t>Simulation </a:t>
            </a:r>
            <a:r>
              <a:rPr lang="en-GB" dirty="0"/>
              <a:t>T</a:t>
            </a:r>
            <a:r>
              <a:rPr lang="en-GB" dirty="0" smtClean="0"/>
              <a:t>ool</a:t>
            </a:r>
            <a:endParaRPr lang="en-GB" dirty="0"/>
          </a:p>
        </p:txBody>
      </p:sp>
      <p:pic>
        <p:nvPicPr>
          <p:cNvPr id="1026" name="Picture 2" descr="C:\Program Files (x86)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2" y="4837838"/>
            <a:ext cx="6445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483210" y="5742713"/>
            <a:ext cx="1198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sz="1600" dirty="0" err="1" smtClean="0"/>
              <a:t>Requ</a:t>
            </a:r>
            <a:r>
              <a:rPr lang="en-GB" sz="1600" dirty="0" smtClean="0"/>
              <a:t>. Engineer</a:t>
            </a:r>
            <a:endParaRPr lang="en-GB" sz="1600" dirty="0"/>
          </a:p>
        </p:txBody>
      </p:sp>
      <p:cxnSp>
        <p:nvCxnSpPr>
          <p:cNvPr id="20" name="Straight Arrow Connector 19"/>
          <p:cNvCxnSpPr>
            <a:stCxn id="1026" idx="3"/>
          </p:cNvCxnSpPr>
          <p:nvPr/>
        </p:nvCxnSpPr>
        <p:spPr bwMode="auto">
          <a:xfrm flipV="1">
            <a:off x="2293937" y="4965099"/>
            <a:ext cx="1827833" cy="325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196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1400" dirty="0" smtClean="0"/>
              <a:t>Apply patterns</a:t>
            </a:r>
          </a:p>
          <a:p>
            <a:pPr lvl="1"/>
            <a:r>
              <a:rPr lang="en-GB" sz="1200" dirty="0" smtClean="0"/>
              <a:t>First scenarios makes us understand the dev. process.</a:t>
            </a:r>
          </a:p>
          <a:p>
            <a:pPr lvl="1"/>
            <a:r>
              <a:rPr lang="en-GB" sz="1200" dirty="0" smtClean="0"/>
              <a:t>These can be further generalised by identifying patterns.</a:t>
            </a:r>
          </a:p>
          <a:p>
            <a:pPr lvl="1"/>
            <a:endParaRPr lang="en-GB" sz="1200" dirty="0"/>
          </a:p>
          <a:p>
            <a:r>
              <a:rPr lang="en-GB" sz="1400" dirty="0" smtClean="0"/>
              <a:t>Define many Use cases - eventually</a:t>
            </a:r>
          </a:p>
          <a:p>
            <a:pPr lvl="1"/>
            <a:r>
              <a:rPr lang="en-GB" sz="1200" dirty="0" smtClean="0"/>
              <a:t>Each Use Case can cover smaller sections of the ES development (instead of a big UC for all parts)</a:t>
            </a:r>
          </a:p>
          <a:p>
            <a:pPr lvl="1"/>
            <a:r>
              <a:rPr lang="en-GB" sz="1200" dirty="0" smtClean="0"/>
              <a:t>Each scenario should refer to the particular UC it is based on</a:t>
            </a:r>
          </a:p>
          <a:p>
            <a:pPr lvl="1"/>
            <a:r>
              <a:rPr lang="en-GB" sz="1200" dirty="0" smtClean="0"/>
              <a:t>A Use Case can evolve (can be made more specific, can add more tools, …)</a:t>
            </a:r>
          </a:p>
          <a:p>
            <a:endParaRPr lang="en-GB" sz="1400" dirty="0" smtClean="0"/>
          </a:p>
          <a:p>
            <a:r>
              <a:rPr lang="en-GB" sz="1400" dirty="0"/>
              <a:t>Use Cases should cover our X top topics of the ES User Group</a:t>
            </a:r>
          </a:p>
          <a:p>
            <a:endParaRPr lang="en-GB" sz="1400" dirty="0" smtClean="0"/>
          </a:p>
          <a:p>
            <a:r>
              <a:rPr lang="en-GB" sz="1400" dirty="0" smtClean="0"/>
              <a:t>Based </a:t>
            </a:r>
            <a:r>
              <a:rPr lang="en-GB" sz="1400" dirty="0"/>
              <a:t>on the UC, we define a set of Scenarios</a:t>
            </a:r>
          </a:p>
          <a:p>
            <a:endParaRPr lang="en-GB" sz="1400" dirty="0"/>
          </a:p>
          <a:p>
            <a:r>
              <a:rPr lang="en-GB" sz="1400" dirty="0" smtClean="0"/>
              <a:t>What is a Use Case?</a:t>
            </a:r>
          </a:p>
          <a:p>
            <a:pPr lvl="1"/>
            <a:r>
              <a:rPr lang="en-GB" sz="1200" dirty="0" smtClean="0"/>
              <a:t>We need to decide!</a:t>
            </a:r>
          </a:p>
          <a:p>
            <a:endParaRPr lang="en-GB" sz="1400" dirty="0" smtClean="0"/>
          </a:p>
          <a:p>
            <a:r>
              <a:rPr lang="en-GB" sz="1400" dirty="0" smtClean="0"/>
              <a:t>What is a scenario?</a:t>
            </a:r>
          </a:p>
          <a:p>
            <a:pPr lvl="1"/>
            <a:r>
              <a:rPr lang="en-GB" sz="1200" dirty="0"/>
              <a:t>We need to decide</a:t>
            </a:r>
            <a:r>
              <a:rPr lang="en-GB" sz="1200" dirty="0" smtClean="0"/>
              <a:t>!</a:t>
            </a:r>
          </a:p>
          <a:p>
            <a:pPr lvl="1"/>
            <a:r>
              <a:rPr lang="en-GB" sz="1200" dirty="0" smtClean="0"/>
              <a:t>A UML sequence diagram? (How does that look like? What are the objects in the diagram? …)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0187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Jad: Share </a:t>
            </a:r>
            <a:r>
              <a:rPr lang="en-GB" dirty="0" err="1" smtClean="0"/>
              <a:t>dropbox</a:t>
            </a:r>
            <a:r>
              <a:rPr lang="en-GB" dirty="0" smtClean="0"/>
              <a:t> with Andreas, &amp; Steve (Check that all can have access)</a:t>
            </a:r>
          </a:p>
          <a:p>
            <a:endParaRPr lang="en-GB" dirty="0" smtClean="0"/>
          </a:p>
          <a:p>
            <a:r>
              <a:rPr lang="en-GB" dirty="0" smtClean="0"/>
              <a:t>Next Agenda</a:t>
            </a:r>
          </a:p>
          <a:p>
            <a:pPr lvl="1"/>
            <a:r>
              <a:rPr lang="en-GB" dirty="0" smtClean="0"/>
              <a:t>House-keeping </a:t>
            </a:r>
            <a:r>
              <a:rPr lang="en-GB" dirty="0"/>
              <a:t>stuff 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Andreas: Make a clear definition of Use Case &amp; Scenarios for the ES group</a:t>
            </a:r>
          </a:p>
          <a:p>
            <a:pPr lvl="1"/>
            <a:r>
              <a:rPr lang="en-GB" dirty="0" smtClean="0"/>
              <a:t>1-2 sentences</a:t>
            </a:r>
          </a:p>
          <a:p>
            <a:pPr lvl="1"/>
            <a:r>
              <a:rPr lang="en-GB" dirty="0" smtClean="0"/>
              <a:t>See our points in the Discussions slide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Frederic (&amp; others?): define a narrow-scoped Use Case </a:t>
            </a:r>
          </a:p>
          <a:p>
            <a:pPr lvl="1"/>
            <a:r>
              <a:rPr lang="en-GB" dirty="0" smtClean="0"/>
              <a:t>focus on “something narrow”</a:t>
            </a:r>
          </a:p>
          <a:p>
            <a:pPr lvl="1"/>
            <a:endParaRPr lang="en-GB" dirty="0"/>
          </a:p>
          <a:p>
            <a:pPr marL="338138" indent="-342900"/>
            <a:r>
              <a:rPr lang="en-GB" dirty="0" smtClean="0"/>
              <a:t>Steve: follow-up on Lee about the status of the wiki for the ES user group. </a:t>
            </a:r>
          </a:p>
          <a:p>
            <a:pPr marL="638175" lvl="1" indent="-342900"/>
            <a:r>
              <a:rPr lang="en-GB" dirty="0" smtClean="0"/>
              <a:t>What is the status on the “membership agreement”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5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H eng logo">
  <a:themeElements>
    <a:clrScheme name="KTH Colou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C54A6"/>
      </a:accent1>
      <a:accent2>
        <a:srgbClr val="808080"/>
      </a:accent2>
      <a:accent3>
        <a:srgbClr val="9D102D"/>
      </a:accent3>
      <a:accent4>
        <a:srgbClr val="E3DCC0"/>
      </a:accent4>
      <a:accent5>
        <a:srgbClr val="7F8E2B"/>
      </a:accent5>
      <a:accent6>
        <a:srgbClr val="404616"/>
      </a:accent6>
      <a:hlink>
        <a:srgbClr val="009999"/>
      </a:hlink>
      <a:folHlink>
        <a:srgbClr val="99CC00"/>
      </a:folHlink>
    </a:clrScheme>
    <a:fontScheme name="KTH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 eng logo</Template>
  <TotalTime>1213</TotalTime>
  <Words>558</Words>
  <Application>Microsoft Office PowerPoint</Application>
  <PresentationFormat>Custom</PresentationFormat>
  <Paragraphs>98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KTH eng logo</vt:lpstr>
      <vt:lpstr>OSLC ES User Group</vt:lpstr>
      <vt:lpstr>Agenda</vt:lpstr>
      <vt:lpstr>Define High Level Use Case(s)</vt:lpstr>
      <vt:lpstr>Define High Level Use Case(s)</vt:lpstr>
      <vt:lpstr>Jad Thoughts – What is a Use Case?</vt:lpstr>
      <vt:lpstr>Jad Thoughts – What is a Use Case?</vt:lpstr>
      <vt:lpstr>Jad Thoughts – What is a Use Case?</vt:lpstr>
      <vt:lpstr>Discussions</vt:lpstr>
      <vt:lpstr>Action List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 El-khoury</dc:creator>
  <cp:lastModifiedBy>Jad El-khoury</cp:lastModifiedBy>
  <cp:revision>272</cp:revision>
  <dcterms:created xsi:type="dcterms:W3CDTF">2011-12-31T12:42:09Z</dcterms:created>
  <dcterms:modified xsi:type="dcterms:W3CDTF">2013-04-22T11:08:14Z</dcterms:modified>
</cp:coreProperties>
</file>