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2" r:id="rId5"/>
    <p:sldId id="257" r:id="rId6"/>
    <p:sldId id="264" r:id="rId7"/>
    <p:sldId id="259" r:id="rId8"/>
    <p:sldId id="263" r:id="rId9"/>
    <p:sldId id="261" r:id="rId10"/>
  </p:sldIdLst>
  <p:sldSz cx="10691813" cy="7559675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8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7521" autoAdjust="0"/>
  </p:normalViewPr>
  <p:slideViewPr>
    <p:cSldViewPr>
      <p:cViewPr varScale="1">
        <p:scale>
          <a:sx n="70" d="100"/>
          <a:sy n="70" d="100"/>
        </p:scale>
        <p:origin x="-816" y="-108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0C79471-E454-47A6-8EFB-98E42A2D5DBA}" type="datetimeFigureOut">
              <a:rPr lang="en-GB" smtClean="0"/>
              <a:pPr/>
              <a:t>07/04/2013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A4CE5AC-5E7C-43E0-B9FC-CE0CC4FCA1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25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6613" y="768350"/>
            <a:ext cx="54260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fld id="{39DFAE7A-3476-4C57-BE00-ABDC2A51A1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32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9" descr="kth_eng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63" y="2352675"/>
            <a:ext cx="1296987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45510" y="2351077"/>
            <a:ext cx="7215237" cy="1120771"/>
          </a:xfrm>
          <a:noFill/>
        </p:spPr>
        <p:txBody>
          <a:bodyPr/>
          <a:lstStyle>
            <a:lvl1pPr algn="l"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345510" y="3490923"/>
            <a:ext cx="7214400" cy="9318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2130425" y="2066400"/>
            <a:ext cx="8024400" cy="447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5" name="Platshållare för sidfot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BD762-3DFB-4956-B1A2-ECE20414A36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4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66300-E560-4188-897B-7997DF499F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489046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310588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132130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2130425" y="2066400"/>
            <a:ext cx="8024400" cy="447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9" name="Platshållare för datum 1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11" name="Platshållare för sidfot 1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" name="Platshållare för bildnumm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729BE-97AE-40C6-9F89-0B48D51449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3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2E2E-DC08-461E-84AA-89E4F2313AB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0425" y="422275"/>
            <a:ext cx="80025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pic>
        <p:nvPicPr>
          <p:cNvPr id="1027" name="Bildobjekt 9" descr="kth_eng_rgb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4488" y="350838"/>
            <a:ext cx="8477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2130425" y="2065338"/>
            <a:ext cx="8026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42900" y="6637338"/>
            <a:ext cx="10042525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252413" y="6811963"/>
            <a:ext cx="109220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0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3"/>
          </p:nvPr>
        </p:nvSpPr>
        <p:spPr>
          <a:xfrm>
            <a:off x="2130425" y="6811963"/>
            <a:ext cx="46259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9918700" y="6811963"/>
            <a:ext cx="5270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0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15A05799-4CF7-4DE7-BA01-0084CB04FD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2" r:id="rId3"/>
    <p:sldLayoutId id="2147483693" r:id="rId4"/>
    <p:sldLayoutId id="2147483694" r:id="rId5"/>
  </p:sldLayoutIdLst>
  <p:hf sldNum="0" hdr="0" ftr="0" dt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9pPr>
    </p:titleStyle>
    <p:bodyStyle>
      <a:lvl1pPr marL="204788" indent="-204788" algn="l" defTabSz="10429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04825" indent="-209550" algn="l" defTabSz="10429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2pPr>
      <a:lvl3pPr marL="754063" indent="-260350" algn="l" defTabSz="1042988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030288" indent="-261938" algn="l" defTabSz="10429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281113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pen-services.net/wiki/steering-committee/OSLC-User-Groups-Referenc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OSLC </a:t>
            </a:r>
            <a:r>
              <a:rPr lang="en-GB" dirty="0" smtClean="0"/>
              <a:t>ES User Group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Telco – </a:t>
            </a:r>
            <a:r>
              <a:rPr lang="en-GB" dirty="0" smtClean="0"/>
              <a:t>05 April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Individual introductions (2-3 min each)</a:t>
            </a:r>
          </a:p>
          <a:p>
            <a:endParaRPr lang="en-GB" dirty="0" smtClean="0"/>
          </a:p>
          <a:p>
            <a:r>
              <a:rPr lang="en-GB" dirty="0" smtClean="0"/>
              <a:t>OSLC </a:t>
            </a:r>
            <a:r>
              <a:rPr lang="en-GB" dirty="0"/>
              <a:t>User Group </a:t>
            </a:r>
            <a:r>
              <a:rPr lang="en-GB" dirty="0" smtClean="0"/>
              <a:t>concept Introduction (Rainer)?</a:t>
            </a:r>
          </a:p>
          <a:p>
            <a:pPr lvl="1"/>
            <a:r>
              <a:rPr lang="en-GB" dirty="0">
                <a:hlinkClick r:id="rId2"/>
              </a:rPr>
              <a:t>http://open-services.net/wiki/steering-committee/OSLC-User-Groups-Reference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ES User </a:t>
            </a:r>
            <a:r>
              <a:rPr lang="en-GB" dirty="0"/>
              <a:t>Group</a:t>
            </a:r>
            <a:r>
              <a:rPr lang="en-GB" dirty="0" smtClean="0"/>
              <a:t> – In </a:t>
            </a:r>
            <a:r>
              <a:rPr lang="en-GB" dirty="0"/>
              <a:t>G</a:t>
            </a:r>
            <a:r>
              <a:rPr lang="en-GB" dirty="0" smtClean="0"/>
              <a:t>eneral</a:t>
            </a:r>
          </a:p>
          <a:p>
            <a:pPr lvl="1"/>
            <a:r>
              <a:rPr lang="en-GB" dirty="0" smtClean="0"/>
              <a:t>General questions &amp; thoughts?</a:t>
            </a:r>
          </a:p>
          <a:p>
            <a:pPr lvl="1"/>
            <a:r>
              <a:rPr lang="en-GB" dirty="0" err="1" smtClean="0"/>
              <a:t>Timeplan</a:t>
            </a:r>
            <a:r>
              <a:rPr lang="en-GB" dirty="0" smtClean="0"/>
              <a:t> </a:t>
            </a:r>
            <a:r>
              <a:rPr lang="en-GB" dirty="0"/>
              <a:t>&amp; activities until proposal submission</a:t>
            </a:r>
          </a:p>
          <a:p>
            <a:endParaRPr lang="en-GB" dirty="0" smtClean="0"/>
          </a:p>
          <a:p>
            <a:r>
              <a:rPr lang="en-GB" dirty="0"/>
              <a:t>ES User Group </a:t>
            </a:r>
            <a:r>
              <a:rPr lang="en-GB" dirty="0" smtClean="0"/>
              <a:t>- Define the Charter</a:t>
            </a:r>
          </a:p>
          <a:p>
            <a:pPr lvl="1"/>
            <a:r>
              <a:rPr lang="en-GB" dirty="0" smtClean="0"/>
              <a:t>What can be done now?</a:t>
            </a:r>
          </a:p>
          <a:p>
            <a:pPr lvl="1"/>
            <a:r>
              <a:rPr lang="en-GB" dirty="0" smtClean="0"/>
              <a:t>What can be done offline?</a:t>
            </a:r>
          </a:p>
          <a:p>
            <a:endParaRPr lang="en-GB" dirty="0" smtClean="0"/>
          </a:p>
          <a:p>
            <a:r>
              <a:rPr lang="en-GB" dirty="0" smtClean="0"/>
              <a:t>Actions &amp; next meeting(s)?</a:t>
            </a:r>
          </a:p>
        </p:txBody>
      </p:sp>
    </p:spTree>
    <p:extLst>
      <p:ext uri="{BB962C8B-B14F-4D97-AF65-F5344CB8AC3E}">
        <p14:creationId xmlns:p14="http://schemas.microsoft.com/office/powerpoint/2010/main" val="16291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ES User Group – In </a:t>
            </a:r>
            <a:r>
              <a:rPr lang="en-GB" dirty="0" smtClean="0"/>
              <a:t>General</a:t>
            </a:r>
            <a:br>
              <a:rPr lang="en-GB" dirty="0" smtClean="0"/>
            </a:br>
            <a:r>
              <a:rPr lang="en-GB" sz="2700" dirty="0" smtClean="0"/>
              <a:t>- </a:t>
            </a:r>
            <a:r>
              <a:rPr lang="en-GB" sz="2700" dirty="0"/>
              <a:t>General questions &amp; 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is the format of our meetings? </a:t>
            </a:r>
            <a:endParaRPr lang="en-GB" dirty="0" smtClean="0"/>
          </a:p>
          <a:p>
            <a:r>
              <a:rPr lang="en-GB" dirty="0" smtClean="0"/>
              <a:t>How regular should we meet? </a:t>
            </a:r>
          </a:p>
          <a:p>
            <a:pPr lvl="1"/>
            <a:r>
              <a:rPr lang="en-GB" dirty="0" smtClean="0"/>
              <a:t>Rainer: once a month, but not more than once per week. (1 </a:t>
            </a:r>
            <a:r>
              <a:rPr lang="en-GB" dirty="0" err="1" smtClean="0"/>
              <a:t>hr</a:t>
            </a:r>
            <a:r>
              <a:rPr lang="en-GB" dirty="0" smtClean="0"/>
              <a:t> duration)</a:t>
            </a:r>
          </a:p>
          <a:p>
            <a:r>
              <a:rPr lang="en-GB" dirty="0" smtClean="0"/>
              <a:t>What </a:t>
            </a:r>
            <a:r>
              <a:rPr lang="en-GB" dirty="0"/>
              <a:t>is the expected (offline</a:t>
            </a:r>
            <a:r>
              <a:rPr lang="en-GB" dirty="0" smtClean="0"/>
              <a:t>) workload?</a:t>
            </a:r>
          </a:p>
          <a:p>
            <a:r>
              <a:rPr lang="en-GB" dirty="0" smtClean="0"/>
              <a:t>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4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ES User Group – In </a:t>
            </a:r>
            <a:r>
              <a:rPr lang="en-GB" dirty="0" smtClean="0"/>
              <a:t>General</a:t>
            </a:r>
            <a:br>
              <a:rPr lang="en-GB" dirty="0" smtClean="0"/>
            </a:br>
            <a:r>
              <a:rPr lang="en-GB" sz="2700" dirty="0" smtClean="0"/>
              <a:t>- </a:t>
            </a:r>
            <a:r>
              <a:rPr lang="en-GB" sz="2700" dirty="0" err="1" smtClean="0"/>
              <a:t>Timeplan</a:t>
            </a:r>
            <a:r>
              <a:rPr lang="en-GB" sz="2700" dirty="0" smtClean="0"/>
              <a:t> </a:t>
            </a:r>
            <a:r>
              <a:rPr lang="en-GB" sz="2700" dirty="0"/>
              <a:t>&amp; activities until proposal </a:t>
            </a:r>
            <a:r>
              <a:rPr lang="en-GB" sz="2700" dirty="0" smtClean="0"/>
              <a:t>submission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Identify </a:t>
            </a:r>
            <a:r>
              <a:rPr lang="en-GB" dirty="0"/>
              <a:t>partners to include/invite before we </a:t>
            </a:r>
            <a:r>
              <a:rPr lang="en-GB" dirty="0" smtClean="0"/>
              <a:t>launch</a:t>
            </a:r>
          </a:p>
          <a:p>
            <a:r>
              <a:rPr lang="en-GB" dirty="0"/>
              <a:t>Identify partners to include/invite </a:t>
            </a:r>
            <a:r>
              <a:rPr lang="en-GB" dirty="0" smtClean="0"/>
              <a:t>after we launch</a:t>
            </a:r>
          </a:p>
          <a:p>
            <a:r>
              <a:rPr lang="en-GB" dirty="0" smtClean="0"/>
              <a:t>Define charter</a:t>
            </a:r>
          </a:p>
          <a:p>
            <a:endParaRPr lang="en-GB" dirty="0" smtClean="0"/>
          </a:p>
          <a:p>
            <a:r>
              <a:rPr lang="en-GB" dirty="0" smtClean="0"/>
              <a:t>Timeline: </a:t>
            </a:r>
          </a:p>
          <a:p>
            <a:pPr marL="752475" lvl="1" indent="-457200">
              <a:buFont typeface="+mj-lt"/>
              <a:buAutoNum type="arabicPeriod"/>
            </a:pPr>
            <a:r>
              <a:rPr lang="en-GB" dirty="0" smtClean="0"/>
              <a:t>Define charter, </a:t>
            </a:r>
            <a:r>
              <a:rPr lang="en-GB" dirty="0" err="1" smtClean="0"/>
              <a:t>webage</a:t>
            </a:r>
            <a:r>
              <a:rPr lang="en-GB" dirty="0" smtClean="0"/>
              <a:t>, interim leader, …</a:t>
            </a:r>
          </a:p>
          <a:p>
            <a:pPr marL="752475" lvl="1" indent="-457200">
              <a:buFont typeface="+mj-lt"/>
              <a:buAutoNum type="arabicPeriod"/>
            </a:pPr>
            <a:r>
              <a:rPr lang="en-GB" dirty="0" smtClean="0"/>
              <a:t>Define 3 parties (KTH, </a:t>
            </a:r>
            <a:r>
              <a:rPr lang="en-GB" dirty="0" err="1" smtClean="0"/>
              <a:t>Atego</a:t>
            </a:r>
            <a:r>
              <a:rPr lang="en-GB" dirty="0" smtClean="0"/>
              <a:t>, Siemens)</a:t>
            </a:r>
          </a:p>
          <a:p>
            <a:pPr marL="752475" lvl="1" indent="-457200">
              <a:buFont typeface="+mj-lt"/>
              <a:buAutoNum type="arabicPeriod"/>
            </a:pPr>
            <a:r>
              <a:rPr lang="en-GB" dirty="0" smtClean="0"/>
              <a:t>Establish &amp; meet at our regular meeting points (Bi-weekly?)</a:t>
            </a:r>
          </a:p>
          <a:p>
            <a:pPr marL="752475" lvl="1" indent="-457200">
              <a:buFont typeface="+mj-lt"/>
              <a:buAutoNum type="arabicPeriod"/>
            </a:pPr>
            <a:r>
              <a:rPr lang="en-GB" dirty="0" smtClean="0"/>
              <a:t>Define high level UC (At our very first regular meetings)</a:t>
            </a:r>
          </a:p>
          <a:p>
            <a:pPr marL="752475" lvl="1" indent="-457200">
              <a:buFont typeface="+mj-lt"/>
              <a:buAutoNum type="arabicPeriod"/>
            </a:pPr>
            <a:r>
              <a:rPr lang="en-GB" dirty="0" smtClean="0"/>
              <a:t>Once all in place, invite new members</a:t>
            </a:r>
          </a:p>
          <a:p>
            <a:pPr marL="752475" lvl="1" indent="-457200">
              <a:buFont typeface="+mj-lt"/>
              <a:buAutoNum type="arabicPeriod"/>
            </a:pPr>
            <a:endParaRPr lang="en-GB" dirty="0"/>
          </a:p>
          <a:p>
            <a:pPr marL="752475" lvl="1" indent="-45720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27704" y="3566702"/>
            <a:ext cx="4753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as agreed on during 05/04/2013 </a:t>
            </a:r>
            <a:r>
              <a:rPr lang="en-GB" dirty="0" err="1">
                <a:solidFill>
                  <a:srgbClr val="FF0000"/>
                </a:solidFill>
              </a:rPr>
              <a:t>telco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4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 User Group Charter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Required</a:t>
            </a:r>
          </a:p>
          <a:p>
            <a:r>
              <a:rPr lang="en-GB" dirty="0" smtClean="0"/>
              <a:t>Optional</a:t>
            </a:r>
          </a:p>
          <a:p>
            <a:r>
              <a:rPr lang="en-GB" dirty="0"/>
              <a:t>Initial activities (after we launch)</a:t>
            </a:r>
          </a:p>
        </p:txBody>
      </p:sp>
    </p:spTree>
    <p:extLst>
      <p:ext uri="{BB962C8B-B14F-4D97-AF65-F5344CB8AC3E}">
        <p14:creationId xmlns:p14="http://schemas.microsoft.com/office/powerpoint/2010/main" val="10124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 User Group Charter </a:t>
            </a:r>
            <a:br>
              <a:rPr lang="en-GB" dirty="0" smtClean="0"/>
            </a:br>
            <a:r>
              <a:rPr lang="en-GB" dirty="0" smtClean="0"/>
              <a:t>- Required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name </a:t>
            </a:r>
            <a:r>
              <a:rPr lang="en-GB" dirty="0"/>
              <a:t>of User </a:t>
            </a:r>
            <a:r>
              <a:rPr lang="en-GB" dirty="0" smtClean="0"/>
              <a:t>Group</a:t>
            </a:r>
          </a:p>
          <a:p>
            <a:pPr lvl="1"/>
            <a:r>
              <a:rPr lang="en-GB" dirty="0" smtClean="0"/>
              <a:t>“Embedded Systems”</a:t>
            </a:r>
          </a:p>
          <a:p>
            <a:pPr lvl="1"/>
            <a:endParaRPr lang="en-GB" dirty="0"/>
          </a:p>
          <a:p>
            <a:r>
              <a:rPr lang="en-GB" dirty="0" smtClean="0"/>
              <a:t>purpose </a:t>
            </a:r>
            <a:r>
              <a:rPr lang="en-GB" dirty="0"/>
              <a:t>and scope of User Group (e.g. embedded systems: model based analysis and test; tool integration framework for HW/SW co-design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We </a:t>
            </a:r>
            <a:r>
              <a:rPr lang="en-GB" dirty="0"/>
              <a:t>adopt the broadest scope of ES to cover all its application domains &amp; development phases and approach. We recognising the need to split this user group to more focused groups as needs and interests of OSLC User Groups develop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This can be narrowed down in the course of our first </a:t>
            </a:r>
            <a:r>
              <a:rPr lang="en-GB" dirty="0" err="1" smtClean="0"/>
              <a:t>intiial</a:t>
            </a:r>
            <a:r>
              <a:rPr lang="en-GB" dirty="0" smtClean="0"/>
              <a:t> meetings.</a:t>
            </a:r>
          </a:p>
          <a:p>
            <a:pPr lvl="1"/>
            <a:r>
              <a:rPr lang="en-GB" dirty="0" smtClean="0"/>
              <a:t>We will align with the possible new ALM/PLM user group.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founding </a:t>
            </a:r>
            <a:r>
              <a:rPr lang="en-GB" dirty="0"/>
              <a:t>members (minimum 3 organizations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Jad: </a:t>
            </a:r>
            <a:r>
              <a:rPr lang="en-GB" dirty="0" smtClean="0"/>
              <a:t>Can we expect the founding members to commit </a:t>
            </a:r>
            <a:r>
              <a:rPr lang="en-GB" dirty="0"/>
              <a:t>to regularly meet and </a:t>
            </a:r>
            <a:r>
              <a:rPr lang="en-GB" dirty="0" smtClean="0"/>
              <a:t>contribute? Or should we define another “core members” that has this commitment.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KTH, Siemens, </a:t>
            </a:r>
            <a:r>
              <a:rPr lang="en-GB" dirty="0" err="1" smtClean="0"/>
              <a:t>Atego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initial leader</a:t>
            </a:r>
          </a:p>
          <a:p>
            <a:pPr lvl="1"/>
            <a:r>
              <a:rPr lang="en-GB" dirty="0" smtClean="0"/>
              <a:t>Jad El-khoury</a:t>
            </a:r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liaison </a:t>
            </a:r>
            <a:r>
              <a:rPr lang="en-GB" dirty="0"/>
              <a:t>relationships (if any, e.g. EU projects)</a:t>
            </a:r>
          </a:p>
          <a:p>
            <a:endParaRPr lang="en-GB" dirty="0" smtClean="0"/>
          </a:p>
          <a:p>
            <a:r>
              <a:rPr lang="en-GB" dirty="0" smtClean="0"/>
              <a:t>clear </a:t>
            </a:r>
            <a:r>
              <a:rPr lang="en-GB" dirty="0"/>
              <a:t>statement that the User Group will not generate any patentable </a:t>
            </a:r>
            <a:r>
              <a:rPr lang="en-GB" dirty="0" smtClean="0"/>
              <a:t>materials</a:t>
            </a:r>
          </a:p>
          <a:p>
            <a:pPr lvl="1"/>
            <a:r>
              <a:rPr lang="en-GB" dirty="0"/>
              <a:t>the User Group will not generate any patentable materials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73898" y="6126484"/>
            <a:ext cx="4753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as agreed on during 05/04/2013 </a:t>
            </a:r>
            <a:r>
              <a:rPr lang="en-GB" dirty="0" err="1">
                <a:solidFill>
                  <a:srgbClr val="FF0000"/>
                </a:solidFill>
              </a:rPr>
              <a:t>telco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 User Group Charter </a:t>
            </a:r>
            <a:br>
              <a:rPr lang="en-GB" dirty="0"/>
            </a:br>
            <a:r>
              <a:rPr lang="en-GB" dirty="0"/>
              <a:t>- </a:t>
            </a:r>
            <a:r>
              <a:rPr lang="en-GB" dirty="0" smtClean="0"/>
              <a:t>Optional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xamples </a:t>
            </a:r>
            <a:r>
              <a:rPr lang="en-GB" dirty="0"/>
              <a:t>of potential user stories/use cases/scenarios</a:t>
            </a:r>
          </a:p>
          <a:p>
            <a:r>
              <a:rPr lang="en-GB" dirty="0" smtClean="0"/>
              <a:t>OSLC </a:t>
            </a:r>
            <a:r>
              <a:rPr lang="en-GB" dirty="0"/>
              <a:t>specifications that may be related</a:t>
            </a:r>
          </a:p>
          <a:p>
            <a:r>
              <a:rPr lang="en-GB" dirty="0" smtClean="0"/>
              <a:t>Potential </a:t>
            </a:r>
            <a:r>
              <a:rPr lang="en-GB" dirty="0"/>
              <a:t>additional events</a:t>
            </a:r>
          </a:p>
          <a:p>
            <a:r>
              <a:rPr lang="en-GB" dirty="0" smtClean="0"/>
              <a:t>Proposed </a:t>
            </a:r>
            <a:r>
              <a:rPr lang="en-GB" dirty="0"/>
              <a:t>meeting frequency</a:t>
            </a:r>
          </a:p>
          <a:p>
            <a:r>
              <a:rPr lang="en-GB" dirty="0" smtClean="0"/>
              <a:t>Why </a:t>
            </a:r>
            <a:r>
              <a:rPr lang="en-GB" dirty="0"/>
              <a:t>the </a:t>
            </a:r>
            <a:r>
              <a:rPr lang="en-GB" dirty="0" err="1"/>
              <a:t>StC</a:t>
            </a:r>
            <a:r>
              <a:rPr lang="en-GB" dirty="0"/>
              <a:t> should accept the proposal</a:t>
            </a:r>
          </a:p>
        </p:txBody>
      </p:sp>
    </p:spTree>
    <p:extLst>
      <p:ext uri="{BB962C8B-B14F-4D97-AF65-F5344CB8AC3E}">
        <p14:creationId xmlns:p14="http://schemas.microsoft.com/office/powerpoint/2010/main" val="287156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 User Group Charter </a:t>
            </a:r>
            <a:br>
              <a:rPr lang="en-GB" dirty="0"/>
            </a:br>
            <a:r>
              <a:rPr lang="en-GB" dirty="0"/>
              <a:t>- Initial activities (after we launch)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Identify </a:t>
            </a:r>
            <a:r>
              <a:rPr lang="en-GB" dirty="0"/>
              <a:t>initial activities of the group</a:t>
            </a:r>
          </a:p>
          <a:p>
            <a:r>
              <a:rPr lang="en-GB" dirty="0"/>
              <a:t>invite wider partners</a:t>
            </a:r>
          </a:p>
          <a:p>
            <a:r>
              <a:rPr lang="en-GB" dirty="0"/>
              <a:t>investigate how to define usage </a:t>
            </a:r>
            <a:r>
              <a:rPr lang="en-GB" dirty="0" smtClean="0"/>
              <a:t>scenarios</a:t>
            </a:r>
          </a:p>
          <a:p>
            <a:r>
              <a:rPr lang="en-GB" dirty="0" smtClean="0"/>
              <a:t>Decide on a meeting periodicity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44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Actions &amp; next meeting(s</a:t>
            </a:r>
            <a:r>
              <a:rPr lang="en-GB" dirty="0" smtClean="0"/>
              <a:t>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Jad</a:t>
            </a:r>
          </a:p>
          <a:p>
            <a:pPr lvl="1"/>
            <a:r>
              <a:rPr lang="en-GB" dirty="0" smtClean="0"/>
              <a:t>Finalize the charter</a:t>
            </a:r>
          </a:p>
          <a:p>
            <a:pPr lvl="1"/>
            <a:r>
              <a:rPr lang="en-GB" dirty="0" smtClean="0"/>
              <a:t>Collect emails from the supporting organisations</a:t>
            </a:r>
          </a:p>
          <a:p>
            <a:pPr lvl="1"/>
            <a:r>
              <a:rPr lang="en-GB" dirty="0" smtClean="0"/>
              <a:t>Send to Rainer to present to the steering committee.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Setup regular weekly </a:t>
            </a:r>
            <a:r>
              <a:rPr lang="en-GB" dirty="0" err="1" smtClean="0"/>
              <a:t>telcos</a:t>
            </a:r>
            <a:endParaRPr lang="en-GB" dirty="0" smtClean="0"/>
          </a:p>
          <a:p>
            <a:pPr lvl="2"/>
            <a:r>
              <a:rPr lang="en-GB" dirty="0" smtClean="0"/>
              <a:t>Setup doodle to decide on time.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Setup next meeting</a:t>
            </a:r>
          </a:p>
          <a:p>
            <a:pPr lvl="2"/>
            <a:r>
              <a:rPr lang="en-GB" dirty="0" smtClean="0"/>
              <a:t>Wed </a:t>
            </a:r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April, 14:30 </a:t>
            </a:r>
            <a:r>
              <a:rPr lang="en-GB" dirty="0" smtClean="0"/>
              <a:t>CET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592281"/>
      </p:ext>
    </p:extLst>
  </p:cSld>
  <p:clrMapOvr>
    <a:masterClrMapping/>
  </p:clrMapOvr>
</p:sld>
</file>

<file path=ppt/theme/theme1.xml><?xml version="1.0" encoding="utf-8"?>
<a:theme xmlns:a="http://schemas.openxmlformats.org/drawingml/2006/main" name="KTH eng logo">
  <a:themeElements>
    <a:clrScheme name="KTH Colou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C54A6"/>
      </a:accent1>
      <a:accent2>
        <a:srgbClr val="808080"/>
      </a:accent2>
      <a:accent3>
        <a:srgbClr val="9D102D"/>
      </a:accent3>
      <a:accent4>
        <a:srgbClr val="E3DCC0"/>
      </a:accent4>
      <a:accent5>
        <a:srgbClr val="7F8E2B"/>
      </a:accent5>
      <a:accent6>
        <a:srgbClr val="404616"/>
      </a:accent6>
      <a:hlink>
        <a:srgbClr val="009999"/>
      </a:hlink>
      <a:folHlink>
        <a:srgbClr val="99CC00"/>
      </a:folHlink>
    </a:clrScheme>
    <a:fontScheme name="KTH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 eng logo</Template>
  <TotalTime>1006</TotalTime>
  <Words>498</Words>
  <Application>Microsoft Office PowerPoint</Application>
  <PresentationFormat>Custom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KTH eng logo</vt:lpstr>
      <vt:lpstr>OSLC ES User Group</vt:lpstr>
      <vt:lpstr>Agenda</vt:lpstr>
      <vt:lpstr>ES User Group – In General - General questions &amp; thoughts?</vt:lpstr>
      <vt:lpstr>ES User Group – In General - Timeplan &amp; activities until proposal submission</vt:lpstr>
      <vt:lpstr>ES User Group Charter</vt:lpstr>
      <vt:lpstr>ES User Group Charter  - Required</vt:lpstr>
      <vt:lpstr>ES User Group Charter  - Optional</vt:lpstr>
      <vt:lpstr>ES User Group Charter  - Initial activities (after we launch)</vt:lpstr>
      <vt:lpstr>Actions &amp; next meeting(s)?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 El-khoury</dc:creator>
  <cp:lastModifiedBy>Jad El-khoury</cp:lastModifiedBy>
  <cp:revision>232</cp:revision>
  <dcterms:created xsi:type="dcterms:W3CDTF">2011-12-31T12:42:09Z</dcterms:created>
  <dcterms:modified xsi:type="dcterms:W3CDTF">2013-04-07T11:46:27Z</dcterms:modified>
</cp:coreProperties>
</file>