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0" r:id="rId3"/>
    <p:sldId id="266" r:id="rId4"/>
    <p:sldId id="271" r:id="rId5"/>
    <p:sldId id="257" r:id="rId6"/>
    <p:sldId id="268" r:id="rId7"/>
    <p:sldId id="258" r:id="rId8"/>
    <p:sldId id="291" r:id="rId9"/>
    <p:sldId id="286" r:id="rId10"/>
    <p:sldId id="292" r:id="rId11"/>
    <p:sldId id="285" r:id="rId12"/>
    <p:sldId id="284" r:id="rId13"/>
    <p:sldId id="293" r:id="rId14"/>
    <p:sldId id="290" r:id="rId15"/>
    <p:sldId id="287" r:id="rId16"/>
    <p:sldId id="288" r:id="rId17"/>
    <p:sldId id="289" r:id="rId18"/>
    <p:sldId id="294" r:id="rId19"/>
    <p:sldId id="300" r:id="rId20"/>
    <p:sldId id="295" r:id="rId21"/>
    <p:sldId id="281" r:id="rId22"/>
    <p:sldId id="298" r:id="rId23"/>
    <p:sldId id="297" r:id="rId24"/>
    <p:sldId id="299" r:id="rId25"/>
    <p:sldId id="301" r:id="rId26"/>
    <p:sldId id="282" r:id="rId27"/>
    <p:sldId id="302" r:id="rId28"/>
    <p:sldId id="304" r:id="rId29"/>
    <p:sldId id="303" r:id="rId30"/>
    <p:sldId id="263" r:id="rId31"/>
    <p:sldId id="259" r:id="rId32"/>
    <p:sldId id="283" r:id="rId33"/>
    <p:sldId id="272" r:id="rId34"/>
    <p:sldId id="274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AEAEA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4" autoAdjust="0"/>
    <p:restoredTop sz="99858" autoAdjust="0"/>
  </p:normalViewPr>
  <p:slideViewPr>
    <p:cSldViewPr>
      <p:cViewPr>
        <p:scale>
          <a:sx n="100" d="100"/>
          <a:sy n="100" d="100"/>
        </p:scale>
        <p:origin x="-1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5C75915-D958-4AD6-852E-D4BAA43E6C77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961AFEC-0E7D-4825-A8AC-B25DC533E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98F6D-8790-4098-9F5C-CF6348D71DB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7841716E-4563-432D-B9FA-37C71D5634A7}" type="slidenum">
              <a:rPr lang="en-US" sz="1300">
                <a:latin typeface="Calibri" pitchFamily="34" charset="0"/>
              </a:rPr>
              <a:pPr algn="r" defTabSz="958850"/>
              <a:t>35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64FC5401-92CA-4FAB-887F-6673D6E449A6}" type="slidenum">
              <a:rPr lang="en-US" sz="1300">
                <a:latin typeface="Calibri" pitchFamily="34" charset="0"/>
              </a:rPr>
              <a:pPr algn="r" defTabSz="958850"/>
              <a:t>39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0EA7-E015-4D28-B9EE-BB200AD66AD4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B7B5-57E4-4B52-AE9C-2EB019D93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B45C-CD16-495E-B1DF-3115EC21341E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A701-9EFB-4ABE-AA31-4CF421FB0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424-5D97-42C3-A7AE-CAE5DD381480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22FF-ED89-49DD-9358-612452E2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A616-0D2F-4C2A-A0DD-7B1618546019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EC74-A14B-4A41-8172-25C1C7B3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D98E-1CB1-4C1A-B5DB-DDEA80A9D069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BFA0-A690-45CE-B70F-9636F6F52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197B-AFE9-4800-AFBE-F409BDF86CE2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5005-1C31-40DD-9784-5383CB57A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18023-4CDD-413D-A71C-25BD20A0A676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A160-3C26-481D-B035-1ED866E1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3451-04B1-47B2-8030-2ADD90B03A6A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56AB-9809-4759-B50C-11A25C93E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EB7E-3393-4F14-8A6D-682A01F34FE6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6F25-1196-41E5-8CD5-91A1F0111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BA8E-F67B-43C7-9FC2-C14955B4C05D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98171-16C9-4551-BA68-0282CFFAE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11F1-BC55-410B-B9FA-92BF6737B43C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6659-C316-48F6-B464-B1DE1CDA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C69F9-6EEB-4622-8C46-4F66C7BCCE4C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9CDE-9DFF-42B2-BED8-01C3224E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4763D9A1-492B-436A-A6F1-28158344EE9D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61F7F6B-D425-43A3-B360-373E13FC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37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tent/documentation/_sKDFgNbnEd-ugt8RCbp9gQ.htm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1/HSUVModel/html/content/PowerSubsystem%20Fuel%20Flow%20Definition.htm" TargetMode="External"/><Relationship Id="rId26" Type="http://schemas.openxmlformats.org/officeDocument/2006/relationships/hyperlink" Target="content/documentation/_glvbsdFUEd-fE-Wuhp3_Ng.htm" TargetMode="External"/><Relationship Id="rId3" Type="http://schemas.openxmlformats.org/officeDocument/2006/relationships/hyperlink" Target="HSUVModel_Release_11/HSUVModel/html/content/SAE%20J1491.htm" TargetMode="External"/><Relationship Id="rId21" Type="http://schemas.openxmlformats.org/officeDocument/2006/relationships/hyperlink" Target="HSUVModel_Release_11/HSUVModel/html/content/PowerSubsystem%20Breakdown%20id=AMG60104%20version=001.htm" TargetMode="External"/><Relationship Id="rId34" Type="http://schemas.openxmlformats.org/officeDocument/2006/relationships/hyperlink" Target="content/documentation/_glvbQtFUEd-fE-Wuhp3_Ng.htm" TargetMode="External"/><Relationship Id="rId7" Type="http://schemas.openxmlformats.org/officeDocument/2006/relationships/hyperlink" Target="HSUVModel_Release_11/HSUVModel/html/content/PowerControlUnit%20Breakdown%20id=AMG60107%20version=001.htm" TargetMode="External"/><Relationship Id="rId12" Type="http://schemas.openxmlformats.org/officeDocument/2006/relationships/hyperlink" Target="HSUVModel_Release_11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1/HSUVModel/html/content/Acceleration%20Requirement%20Refinement%20and%20Verification.htm" TargetMode="External"/><Relationship Id="rId33" Type="http://schemas.openxmlformats.org/officeDocument/2006/relationships/hyperlink" Target="HSUVModel_Release_11/HSUVModel/html/content/Requirements%20Derivation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SUVModel_Release_11/HSUVModel/html/content/PowerControlUnit%20Breakdown%20id=AMG60107%20version=003.htm" TargetMode="External"/><Relationship Id="rId20" Type="http://schemas.openxmlformats.org/officeDocument/2006/relationships/hyperlink" Target="content/documentation/_glvatNFUEd-fE-Wuhp3_Ng.htm" TargetMode="External"/><Relationship Id="rId29" Type="http://schemas.openxmlformats.org/officeDocument/2006/relationships/hyperlink" Target="HSUVModel_Release_11/HSUVModel/html/content/PowerSubsystem%20Breakdown%20id=AMG60104%20version=00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oDoc.html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njwVQdFUEd-fE-Wuhp3_Ng.htm" TargetMode="External"/><Relationship Id="rId32" Type="http://schemas.openxmlformats.org/officeDocument/2006/relationships/hyperlink" Target="content/documentation/_njwZRNFUEd-fE-Wuhp3_Ng.htm" TargetMode="External"/><Relationship Id="rId5" Type="http://schemas.openxmlformats.org/officeDocument/2006/relationships/hyperlink" Target="HSUVModel_Release_11/HSUVModel/html/content/Alternative%201%20-%20Combined%20Motor%20Generator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1/HSUVModel/html/content/Automotive%20Domain%20Breakdown.htm" TargetMode="External"/><Relationship Id="rId28" Type="http://schemas.openxmlformats.org/officeDocument/2006/relationships/hyperlink" Target="content/documentation/_03L6P9FUEd-fE-Wuhp3_Ng.htm" TargetMode="External"/><Relationship Id="rId36" Type="http://schemas.openxmlformats.org/officeDocument/2006/relationships/hyperlink" Target="content/documentation/_njwWKdFUEd-fE-Wuhp3_Ng.htm" TargetMode="External"/><Relationship Id="rId10" Type="http://schemas.openxmlformats.org/officeDocument/2006/relationships/hyperlink" Target="HSUVModel_Release_11/HSUVModel/html/content/Alternative%201%20-%20Combined%20Motor%20Generator%20id=AMG60107%20version=002.htm" TargetMode="External"/><Relationship Id="rId19" Type="http://schemas.openxmlformats.org/officeDocument/2006/relationships/hyperlink" Target="HSUVModel_Release_11/HSUVModel/html/content/HSUV%20Specification.htm" TargetMode="External"/><Relationship Id="rId31" Type="http://schemas.openxmlformats.org/officeDocument/2006/relationships/hyperlink" Target="HSUVModel_Release_11/HSUVModel/html/content/PowerSubsystem%20Breakdown%20id=AMG60104%20version=002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1/HSUVModel/html/content/Fuel%20Flow%20Rate%20Determination.htm" TargetMode="External"/><Relationship Id="rId14" Type="http://schemas.openxmlformats.org/officeDocument/2006/relationships/hyperlink" Target="HSUVModel_Release_11/HSUVModel/html/content/Alternative%201%20-%20Combined%20Motor%20Generator%20id=AMG60107%20version=003.htm" TargetMode="External"/><Relationship Id="rId22" Type="http://schemas.openxmlformats.org/officeDocument/2006/relationships/hyperlink" Target="content/documentation/_njwXt9FUEd-fE-Wuhp3_Ng.htm" TargetMode="External"/><Relationship Id="rId27" Type="http://schemas.openxmlformats.org/officeDocument/2006/relationships/hyperlink" Target="HSUVModel_Release_11/HSUVModel/html/content/Operational%20Use%20Cases.htm" TargetMode="External"/><Relationship Id="rId30" Type="http://schemas.openxmlformats.org/officeDocument/2006/relationships/hyperlink" Target="content/documentation/_cQ_QUNfSEd-LMfra9Z_SJQ.htm" TargetMode="External"/><Relationship Id="rId35" Type="http://schemas.openxmlformats.org/officeDocument/2006/relationships/hyperlink" Target="HSUVModel_Release_11/HSUVModel/html/content/HybridSUV%20Breakdown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C85095-E260-453C-B1AB-F082186FAE89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42E76-0CF7-41D7-892A-7E554EEFEEC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Example Change Scenario</a:t>
            </a:r>
          </a:p>
        </p:txBody>
      </p:sp>
      <p:sp>
        <p:nvSpPr>
          <p:cNvPr id="1536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Step by step discussion of how the requirements change scenario plays out in the example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V7 15</a:t>
            </a:r>
            <a:r>
              <a:rPr lang="en-US" sz="2800" baseline="30000" smtClean="0"/>
              <a:t>th</a:t>
            </a:r>
            <a:r>
              <a:rPr lang="en-US" sz="2800" smtClean="0"/>
              <a:t> Feb</a:t>
            </a:r>
            <a:endParaRPr lang="en-US" sz="2800" i="1" u="sng" smtClean="0">
              <a:solidFill>
                <a:srgbClr val="FF0000"/>
              </a:solidFill>
            </a:endParaRPr>
          </a:p>
        </p:txBody>
      </p:sp>
      <p:sp>
        <p:nvSpPr>
          <p:cNvPr id="1434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96924B5-5477-468A-BF5A-A5E8111E3BF9}" type="slidenum">
              <a:rPr lang="en-US" sz="1000">
                <a:latin typeface="+mn-lt"/>
                <a:cs typeface="+mn-cs"/>
              </a:rPr>
              <a:pPr algn="r">
                <a:defRPr/>
              </a:pPr>
              <a:t>1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5367" name="Picture 8" descr="j0344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5319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HSUV Product structure view – pre-condition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AMG54556/001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AKY251614/001 Requirements specification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REQ-1..n/A…ZZZ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Derived REQ-1..n/A..ZZZ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REQ-000181/A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REQ-000144/A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AMGC60112/001 Implementation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AMG60104/001 Power Sub-System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5" name="Picture 13" descr="HSUVExample_bdd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7924800" cy="6059488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GB" sz="2200" smtClean="0"/>
              <a:t>HSUV Example Systems breakdown diagram – pre-condition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133600" y="3352800"/>
            <a:ext cx="13716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/>
          </p:cNvSpPr>
          <p:nvPr/>
        </p:nvSpPr>
        <p:spPr bwMode="auto">
          <a:xfrm>
            <a:off x="457200" y="2514600"/>
            <a:ext cx="1905000" cy="457200"/>
          </a:xfrm>
          <a:prstGeom prst="borderCallout2">
            <a:avLst>
              <a:gd name="adj1" fmla="val 25000"/>
              <a:gd name="adj2" fmla="val 104000"/>
              <a:gd name="adj3" fmla="val 25000"/>
              <a:gd name="adj4" fmla="val 110333"/>
              <a:gd name="adj5" fmla="val 185764"/>
              <a:gd name="adj6" fmla="val 116917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Top level Req identity</a:t>
            </a:r>
          </a:p>
          <a:p>
            <a:pPr algn="ctr"/>
            <a:r>
              <a:rPr lang="en-GB" sz="1200"/>
              <a:t>AKY251614/A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505200" y="2438400"/>
            <a:ext cx="1981200" cy="304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/>
          </p:cNvSpPr>
          <p:nvPr/>
        </p:nvSpPr>
        <p:spPr bwMode="auto">
          <a:xfrm>
            <a:off x="6629400" y="1295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2667"/>
              <a:gd name="adj5" fmla="val 244444"/>
              <a:gd name="adj6" fmla="val -830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Top level product context</a:t>
            </a:r>
          </a:p>
          <a:p>
            <a:pPr algn="ctr"/>
            <a:r>
              <a:rPr lang="en-GB" sz="1200"/>
              <a:t>AMG54556/001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5638800" y="3581400"/>
            <a:ext cx="2743200" cy="2667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/>
          </p:cNvSpPr>
          <p:nvPr/>
        </p:nvSpPr>
        <p:spPr bwMode="auto">
          <a:xfrm>
            <a:off x="7010400" y="25908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19417"/>
              <a:gd name="adj5" fmla="val 248958"/>
              <a:gd name="adj6" fmla="val -355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Implementation</a:t>
            </a:r>
          </a:p>
          <a:p>
            <a:pPr algn="ctr"/>
            <a:r>
              <a:rPr lang="en-GB" sz="1200"/>
              <a:t>AMGC60112</a:t>
            </a:r>
          </a:p>
        </p:txBody>
      </p:sp>
      <p:sp>
        <p:nvSpPr>
          <p:cNvPr id="59406" name="AutoShape 14"/>
          <p:cNvSpPr>
            <a:spLocks/>
          </p:cNvSpPr>
          <p:nvPr/>
        </p:nvSpPr>
        <p:spPr bwMode="auto">
          <a:xfrm>
            <a:off x="457200" y="5410200"/>
            <a:ext cx="1905000" cy="457200"/>
          </a:xfrm>
          <a:prstGeom prst="borderCallout2">
            <a:avLst>
              <a:gd name="adj1" fmla="val 25000"/>
              <a:gd name="adj2" fmla="val 104000"/>
              <a:gd name="adj3" fmla="val 25000"/>
              <a:gd name="adj4" fmla="val 123417"/>
              <a:gd name="adj5" fmla="val -250000"/>
              <a:gd name="adj6" fmla="val 143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 /A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/>
        </p:spPr>
        <p:txBody>
          <a:bodyPr/>
          <a:lstStyle/>
          <a:p>
            <a:r>
              <a:rPr lang="en-GB" sz="2400" smtClean="0"/>
              <a:t>HSUV Specification Requirements diagram pre-condition for AKY251614/001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4538"/>
            <a:ext cx="8229600" cy="4530725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57348" name="Picture 4" descr="HSUV_Specificatio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981075"/>
            <a:ext cx="8210550" cy="5724525"/>
          </a:xfrm>
          <a:prstGeom prst="rect">
            <a:avLst/>
          </a:prstGeom>
          <a:noFill/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276600" y="1100138"/>
            <a:ext cx="13716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/>
          </p:cNvSpPr>
          <p:nvPr/>
        </p:nvSpPr>
        <p:spPr bwMode="auto">
          <a:xfrm>
            <a:off x="5791200" y="11001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30000"/>
              <a:gd name="adj5" fmla="val 88542"/>
              <a:gd name="adj6" fmla="val -570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Top level Req context</a:t>
            </a:r>
          </a:p>
          <a:p>
            <a:pPr algn="ctr"/>
            <a:r>
              <a:rPr lang="en-GB" sz="1200"/>
              <a:t>AKY251614/A</a:t>
            </a: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3400" y="5367338"/>
            <a:ext cx="18288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AutoShape 8"/>
          <p:cNvSpPr>
            <a:spLocks/>
          </p:cNvSpPr>
          <p:nvPr/>
        </p:nvSpPr>
        <p:spPr bwMode="auto">
          <a:xfrm>
            <a:off x="3200400" y="53673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23167"/>
              <a:gd name="adj5" fmla="val 78819"/>
              <a:gd name="adj6" fmla="val -43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Subject of the CR</a:t>
            </a:r>
          </a:p>
          <a:p>
            <a:pPr algn="ctr"/>
            <a:r>
              <a:rPr lang="en-GB" sz="1200"/>
              <a:t>REQ-000144/A</a:t>
            </a:r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228600" y="2667000"/>
            <a:ext cx="18288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AutoShape 12"/>
          <p:cNvSpPr>
            <a:spLocks/>
          </p:cNvSpPr>
          <p:nvPr/>
        </p:nvSpPr>
        <p:spPr bwMode="auto">
          <a:xfrm>
            <a:off x="5943600" y="23622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101083"/>
              <a:gd name="adj5" fmla="val 131944"/>
              <a:gd name="adj6" fmla="val -202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Hosting requirements</a:t>
            </a:r>
          </a:p>
          <a:p>
            <a:pPr algn="ctr"/>
            <a:r>
              <a:rPr lang="en-GB" sz="1200"/>
              <a:t>REQ-000181/A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HSUV Specification Requirements derivation diagram pre-condition for AKY251614/001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6804" name="Picture 4" descr="HSUVExample_Requirements_Derivatio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6680200" cy="5108575"/>
          </a:xfrm>
          <a:prstGeom prst="rect">
            <a:avLst/>
          </a:prstGeom>
          <a:noFill/>
        </p:spPr>
      </p:pic>
      <p:sp>
        <p:nvSpPr>
          <p:cNvPr id="76805" name="AutoShape 5"/>
          <p:cNvSpPr>
            <a:spLocks/>
          </p:cNvSpPr>
          <p:nvPr/>
        </p:nvSpPr>
        <p:spPr bwMode="auto">
          <a:xfrm>
            <a:off x="6705600" y="59436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3667"/>
              <a:gd name="adj5" fmla="val -37500"/>
              <a:gd name="adj6" fmla="val -850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Does this play any part in the scenario today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HSUVExample_system_breakdow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7115175" cy="4795838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smtClean="0"/>
              <a:t>HSUV system breakdown AMGC60112/001 pre-condition</a:t>
            </a: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4953000" y="381000"/>
            <a:ext cx="34290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AutoShape 6"/>
          <p:cNvSpPr>
            <a:spLocks/>
          </p:cNvSpPr>
          <p:nvPr/>
        </p:nvSpPr>
        <p:spPr bwMode="auto">
          <a:xfrm>
            <a:off x="6934200" y="22098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5667"/>
              <a:gd name="adj5" fmla="val -218750"/>
              <a:gd name="adj6" fmla="val -890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 right id</a:t>
            </a: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1066800" y="3810000"/>
            <a:ext cx="15240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AutoShape 9"/>
          <p:cNvSpPr>
            <a:spLocks/>
          </p:cNvSpPr>
          <p:nvPr/>
        </p:nvSpPr>
        <p:spPr bwMode="auto">
          <a:xfrm>
            <a:off x="5105400" y="3124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61167"/>
              <a:gd name="adj5" fmla="val 143454"/>
              <a:gd name="adj6" fmla="val -120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sub-system AMG60104/001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HSUVSpecification_package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35075"/>
            <a:ext cx="7162800" cy="5481638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200" smtClean="0"/>
              <a:t>HSUV Specification Requirements package diagram pre-condition for AKY251614/001 and key implementation relationship 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514600" y="5029200"/>
            <a:ext cx="30480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AutoShape 7"/>
          <p:cNvSpPr>
            <a:spLocks/>
          </p:cNvSpPr>
          <p:nvPr/>
        </p:nvSpPr>
        <p:spPr bwMode="auto">
          <a:xfrm>
            <a:off x="7010400" y="43434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61167"/>
              <a:gd name="adj5" fmla="val 125523"/>
              <a:gd name="adj6" fmla="val -120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REQ-000144/A is satisfied by Power sub-system AMG60104/001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smtClean="0"/>
              <a:t>HSUV Power Sub-system bdd diagram pre-condition for AMG60104/001 which satisfies AKY251614/001</a:t>
            </a:r>
          </a:p>
        </p:txBody>
      </p:sp>
      <p:pic>
        <p:nvPicPr>
          <p:cNvPr id="65540" name="Picture 4" descr="HSUVExample_PowerSubSystem_bdd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5943600" cy="4921250"/>
          </a:xfrm>
          <a:prstGeom prst="rect">
            <a:avLst/>
          </a:prstGeom>
          <a:noFill/>
        </p:spPr>
      </p:pic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1676400" y="1600200"/>
            <a:ext cx="30480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utoShape 6"/>
          <p:cNvSpPr>
            <a:spLocks/>
          </p:cNvSpPr>
          <p:nvPr/>
        </p:nvSpPr>
        <p:spPr bwMode="auto">
          <a:xfrm>
            <a:off x="6858000" y="24384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57750"/>
              <a:gd name="adj5" fmla="val -10833"/>
              <a:gd name="adj6" fmla="val -113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sub-system AMG60104/001 satisfies REQ-000144/A is satisfied by 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048000" y="2743200"/>
            <a:ext cx="10668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AutoShape 8"/>
          <p:cNvSpPr>
            <a:spLocks/>
          </p:cNvSpPr>
          <p:nvPr/>
        </p:nvSpPr>
        <p:spPr bwMode="auto">
          <a:xfrm>
            <a:off x="7086600" y="3657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78417"/>
              <a:gd name="adj5" fmla="val -15833"/>
              <a:gd name="adj6" fmla="val -155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is the key component (ECU) to realise REQ-000144/A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smtClean="0"/>
              <a:t>HSUV Power Control Unit bdd diagram pre-condition for AMG60107/001 which is the ECU for AMG60104/001</a:t>
            </a:r>
          </a:p>
        </p:txBody>
      </p:sp>
      <p:pic>
        <p:nvPicPr>
          <p:cNvPr id="67588" name="Picture 4" descr="HSUVExample_PowerControlUnit_bdd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4264025" cy="5291138"/>
          </a:xfrm>
          <a:prstGeom prst="rect">
            <a:avLst/>
          </a:prstGeom>
          <a:noFill/>
        </p:spPr>
      </p:pic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895600" y="2438400"/>
            <a:ext cx="14478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6"/>
          <p:cNvSpPr>
            <a:spLocks/>
          </p:cNvSpPr>
          <p:nvPr/>
        </p:nvSpPr>
        <p:spPr bwMode="auto">
          <a:xfrm>
            <a:off x="7086600" y="3657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78417"/>
              <a:gd name="adj5" fmla="val -15833"/>
              <a:gd name="adj6" fmla="val -155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is the key component (ECU) to realise REQ-000144/A</a:t>
            </a: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1524000" y="2133600"/>
            <a:ext cx="1447800" cy="24384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8"/>
          <p:cNvSpPr>
            <a:spLocks/>
          </p:cNvSpPr>
          <p:nvPr/>
        </p:nvSpPr>
        <p:spPr bwMode="auto">
          <a:xfrm>
            <a:off x="6934200" y="5181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108417"/>
              <a:gd name="adj5" fmla="val -135833"/>
              <a:gd name="adj6" fmla="val -216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has 3 key SW components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 currently used in the scenario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Diagram Automotive Domain breakdown</a:t>
            </a:r>
          </a:p>
          <a:p>
            <a:r>
              <a:rPr lang="en-GB" smtClean="0"/>
              <a:t>Diagram Operational Use cases</a:t>
            </a:r>
          </a:p>
          <a:p>
            <a:r>
              <a:rPr lang="en-GB" smtClean="0"/>
              <a:t>Diagram Requirements Derivation</a:t>
            </a:r>
          </a:p>
          <a:p>
            <a:r>
              <a:rPr lang="en-GB" smtClean="0"/>
              <a:t>Diagram Power Subsystem Fuel Flow Definition</a:t>
            </a:r>
          </a:p>
          <a:p>
            <a:r>
              <a:rPr lang="en-GB" smtClean="0"/>
              <a:t>Diagram SAE J1491</a:t>
            </a:r>
          </a:p>
          <a:p>
            <a:r>
              <a:rPr lang="en-GB" sz="1900" smtClean="0"/>
              <a:t>HSUV Combined Motor Generator ibd diagram</a:t>
            </a:r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78852" name="AutoShape 4"/>
          <p:cNvSpPr>
            <a:spLocks/>
          </p:cNvSpPr>
          <p:nvPr/>
        </p:nvSpPr>
        <p:spPr bwMode="auto">
          <a:xfrm>
            <a:off x="7010400" y="5867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0083"/>
              <a:gd name="adj5" fmla="val -195833"/>
              <a:gd name="adj6" fmla="val -77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HSUV Combined Motor Generator ibd diagram pre-condition for AMG60107/001 which is the ECU for AMG60104/001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92164" name="Picture 4" descr="Alternative 1 - Combined Motor Generator id=AMG60107 version=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6956425" cy="5303838"/>
          </a:xfrm>
          <a:prstGeom prst="rect">
            <a:avLst/>
          </a:prstGeom>
          <a:noFill/>
        </p:spPr>
      </p:pic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533400" y="3124200"/>
            <a:ext cx="1447800" cy="1143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AutoShape 6"/>
          <p:cNvSpPr>
            <a:spLocks/>
          </p:cNvSpPr>
          <p:nvPr/>
        </p:nvSpPr>
        <p:spPr bwMode="auto">
          <a:xfrm>
            <a:off x="6934200" y="39624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129250"/>
              <a:gd name="adj5" fmla="val -18333"/>
              <a:gd name="adj6" fmla="val -259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hosts the Software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1981200" y="2362200"/>
            <a:ext cx="2209800" cy="8382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AutoShape 8"/>
          <p:cNvSpPr>
            <a:spLocks/>
          </p:cNvSpPr>
          <p:nvPr/>
        </p:nvSpPr>
        <p:spPr bwMode="auto">
          <a:xfrm>
            <a:off x="6553200" y="2133600"/>
            <a:ext cx="1905000" cy="762000"/>
          </a:xfrm>
          <a:prstGeom prst="borderCallout2">
            <a:avLst>
              <a:gd name="adj1" fmla="val 15000"/>
              <a:gd name="adj2" fmla="val -4000"/>
              <a:gd name="adj3" fmla="val 15000"/>
              <a:gd name="adj4" fmla="val -62000"/>
              <a:gd name="adj5" fmla="val 86667"/>
              <a:gd name="adj6" fmla="val -122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Power Control Unit AMG60107/001 hosts the Software</a:t>
            </a:r>
          </a:p>
        </p:txBody>
      </p:sp>
      <p:sp>
        <p:nvSpPr>
          <p:cNvPr id="92169" name="AutoShape 9"/>
          <p:cNvSpPr>
            <a:spLocks/>
          </p:cNvSpPr>
          <p:nvPr/>
        </p:nvSpPr>
        <p:spPr bwMode="auto">
          <a:xfrm>
            <a:off x="7010400" y="5867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40083"/>
              <a:gd name="adj5" fmla="val -195833"/>
              <a:gd name="adj6" fmla="val -77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Clarify</a:t>
            </a: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V="1">
            <a:off x="228600" y="914400"/>
            <a:ext cx="838200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F888B7-49B4-4E92-AFA6-3E428C4BB01F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A64CE-3D68-4930-A52C-F1FFE7A68A6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The goal of this activity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To illustrate how the PLM Context is defined within a tool and PLM Reference Model today and how carried today by ALM tool and the current Specs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Change scenario flow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Activity diagram shown with swim lanes for ALM and PLM “system”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08079F-372E-4F6A-BDC2-039D93EE1708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969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48F36-DF01-4EB8-ADC1-13481285904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970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29703" name="AutoShape 11"/>
          <p:cNvCxnSpPr>
            <a:cxnSpLocks noChangeShapeType="1"/>
            <a:stCxn id="29707" idx="6"/>
            <a:endCxn id="29702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29705" name="AutoShape 15"/>
          <p:cNvCxnSpPr>
            <a:cxnSpLocks noChangeShapeType="1"/>
            <a:stCxn id="29702" idx="3"/>
            <a:endCxn id="29704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29707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29710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9712" name="AutoShape 27"/>
          <p:cNvCxnSpPr>
            <a:cxnSpLocks noChangeShapeType="1"/>
            <a:stCxn id="29704" idx="3"/>
            <a:endCxn id="29711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971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29718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29719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20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1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29724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725" name="AutoShape 44"/>
          <p:cNvCxnSpPr>
            <a:cxnSpLocks noChangeShapeType="1"/>
            <a:stCxn id="29704" idx="3"/>
            <a:endCxn id="29706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29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29728" name="AutoShape 27"/>
          <p:cNvCxnSpPr>
            <a:cxnSpLocks noChangeShapeType="1"/>
            <a:stCxn id="29706" idx="3"/>
            <a:endCxn id="29727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729" name="AutoShape 27"/>
          <p:cNvCxnSpPr>
            <a:cxnSpLocks noChangeShapeType="1"/>
            <a:stCxn id="29727" idx="3"/>
            <a:endCxn id="29710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730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2868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 &amp; new context</a:t>
            </a:r>
          </a:p>
        </p:txBody>
      </p:sp>
      <p:pic>
        <p:nvPicPr>
          <p:cNvPr id="29731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2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AutoShape 52"/>
          <p:cNvSpPr>
            <a:spLocks noChangeArrowheads="1"/>
          </p:cNvSpPr>
          <p:nvPr/>
        </p:nvSpPr>
        <p:spPr bwMode="auto">
          <a:xfrm>
            <a:off x="7696200" y="4267200"/>
            <a:ext cx="914400" cy="533400"/>
          </a:xfrm>
          <a:prstGeom prst="wedgeEllipseCallout">
            <a:avLst>
              <a:gd name="adj1" fmla="val -58856"/>
              <a:gd name="adj2" fmla="val -79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Revise + Add</a:t>
            </a:r>
          </a:p>
        </p:txBody>
      </p:sp>
      <p:sp>
        <p:nvSpPr>
          <p:cNvPr id="29734" name="AutoShape 53"/>
          <p:cNvSpPr>
            <a:spLocks noChangeArrowheads="1"/>
          </p:cNvSpPr>
          <p:nvPr/>
        </p:nvSpPr>
        <p:spPr bwMode="auto">
          <a:xfrm>
            <a:off x="1981200" y="3505200"/>
            <a:ext cx="1752600" cy="685800"/>
          </a:xfrm>
          <a:prstGeom prst="wedgeEllipseCallout">
            <a:avLst>
              <a:gd name="adj1" fmla="val 124273"/>
              <a:gd name="adj2" fmla="val -949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Optional: Can be created ahead &amp; assigned</a:t>
            </a:r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1143000" y="52578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AutoShape 41"/>
          <p:cNvSpPr>
            <a:spLocks/>
          </p:cNvSpPr>
          <p:nvPr/>
        </p:nvSpPr>
        <p:spPr bwMode="auto">
          <a:xfrm>
            <a:off x="3581400" y="60198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27167"/>
              <a:gd name="adj5" fmla="val -106667"/>
              <a:gd name="adj6" fmla="val -51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08079F-372E-4F6A-BDC2-039D93EE1708}" type="datetime5">
              <a:rPr lang="en-US" sz="10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15-Feb-11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88067" name="Rectangle 10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OSLC PLM working group</a:t>
            </a:r>
          </a:p>
        </p:txBody>
      </p:sp>
      <p:sp>
        <p:nvSpPr>
          <p:cNvPr id="39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7F76ED-16C9-4A85-804E-C395753367F5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8806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88072" name="AutoShape 11"/>
          <p:cNvCxnSpPr>
            <a:cxnSpLocks noChangeShapeType="1"/>
            <a:stCxn id="88076" idx="6"/>
            <a:endCxn id="88071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73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88074" name="AutoShape 15"/>
          <p:cNvCxnSpPr>
            <a:cxnSpLocks noChangeShapeType="1"/>
            <a:stCxn id="88071" idx="3"/>
            <a:endCxn id="88073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75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88076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77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88078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88079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80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88081" name="AutoShape 27"/>
          <p:cNvCxnSpPr>
            <a:cxnSpLocks noChangeShapeType="1"/>
            <a:stCxn id="88073" idx="3"/>
            <a:endCxn id="88080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88082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3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5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6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88087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88088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89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0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91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92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88093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8094" name="AutoShape 44"/>
          <p:cNvCxnSpPr>
            <a:cxnSpLocks noChangeShapeType="1"/>
            <a:stCxn id="88073" idx="3"/>
            <a:endCxn id="88075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880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96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88097" name="AutoShape 27"/>
          <p:cNvCxnSpPr>
            <a:cxnSpLocks noChangeShapeType="1"/>
            <a:stCxn id="88075" idx="3"/>
            <a:endCxn id="88096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8098" name="AutoShape 27"/>
          <p:cNvCxnSpPr>
            <a:cxnSpLocks noChangeShapeType="1"/>
            <a:stCxn id="88096" idx="3"/>
            <a:endCxn id="88079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8099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2868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 &amp; new context</a:t>
            </a:r>
          </a:p>
        </p:txBody>
      </p:sp>
      <p:pic>
        <p:nvPicPr>
          <p:cNvPr id="88100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01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04" name="Oval 40"/>
          <p:cNvSpPr>
            <a:spLocks noChangeArrowheads="1"/>
          </p:cNvSpPr>
          <p:nvPr/>
        </p:nvSpPr>
        <p:spPr bwMode="auto">
          <a:xfrm>
            <a:off x="3124200" y="51816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AutoShape 41"/>
          <p:cNvSpPr>
            <a:spLocks/>
          </p:cNvSpPr>
          <p:nvPr/>
        </p:nvSpPr>
        <p:spPr bwMode="auto">
          <a:xfrm>
            <a:off x="5562600" y="59436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29167"/>
              <a:gd name="adj5" fmla="val -45130"/>
              <a:gd name="adj6" fmla="val -55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/>
        </p:spPr>
        <p:txBody>
          <a:bodyPr/>
          <a:lstStyle/>
          <a:p>
            <a:r>
              <a:rPr lang="en-GB" sz="2600" smtClean="0"/>
              <a:t>Check out REQ-000144/A &gt; REQ-000144/B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4538"/>
            <a:ext cx="8229600" cy="4530725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86020" name="Picture 4" descr="HSUV_Specification_pre_cond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981075"/>
            <a:ext cx="8210550" cy="5724525"/>
          </a:xfrm>
          <a:prstGeom prst="rect">
            <a:avLst/>
          </a:prstGeom>
          <a:noFill/>
        </p:spPr>
      </p:pic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457200" y="2438400"/>
            <a:ext cx="1371600" cy="1066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AutoShape 6"/>
          <p:cNvSpPr>
            <a:spLocks/>
          </p:cNvSpPr>
          <p:nvPr/>
        </p:nvSpPr>
        <p:spPr bwMode="auto">
          <a:xfrm>
            <a:off x="5791200" y="11001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101583"/>
              <a:gd name="adj5" fmla="val 390625"/>
              <a:gd name="adj6" fmla="val -2030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Eco-Friendliness Req REQ-00181/A</a:t>
            </a: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533400" y="5367338"/>
            <a:ext cx="18288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8"/>
          <p:cNvSpPr>
            <a:spLocks/>
          </p:cNvSpPr>
          <p:nvPr/>
        </p:nvSpPr>
        <p:spPr bwMode="auto">
          <a:xfrm>
            <a:off x="3200400" y="5367338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23167"/>
              <a:gd name="adj5" fmla="val 78819"/>
              <a:gd name="adj6" fmla="val -43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Subject of the CR</a:t>
            </a:r>
          </a:p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E08079F-372E-4F6A-BDC2-039D93EE1708}" type="datetime5">
              <a:rPr lang="en-US" sz="10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15-Feb-11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90115" name="Rectangle 10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/>
              <a:t>OSLC PLM working group</a:t>
            </a:r>
          </a:p>
        </p:txBody>
      </p:sp>
      <p:sp>
        <p:nvSpPr>
          <p:cNvPr id="39" name="Rectangle 11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05AF68-6726-4CD0-B2EC-230450FF8488}" type="slidenum">
              <a:rPr lang="en-US" sz="10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9011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90118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90120" name="AutoShape 11"/>
          <p:cNvCxnSpPr>
            <a:cxnSpLocks noChangeShapeType="1"/>
            <a:stCxn id="90124" idx="6"/>
            <a:endCxn id="90119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21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90122" name="AutoShape 15"/>
          <p:cNvCxnSpPr>
            <a:cxnSpLocks noChangeShapeType="1"/>
            <a:stCxn id="90119" idx="3"/>
            <a:endCxn id="90121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23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90124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25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90126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90127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28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0129" name="AutoShape 27"/>
          <p:cNvCxnSpPr>
            <a:cxnSpLocks noChangeShapeType="1"/>
            <a:stCxn id="90121" idx="3"/>
            <a:endCxn id="90128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9013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33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4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90135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90136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37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8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0139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40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90141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0142" name="AutoShape 44"/>
          <p:cNvCxnSpPr>
            <a:cxnSpLocks noChangeShapeType="1"/>
            <a:stCxn id="90121" idx="3"/>
            <a:endCxn id="90123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901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4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90145" name="AutoShape 27"/>
          <p:cNvCxnSpPr>
            <a:cxnSpLocks noChangeShapeType="1"/>
            <a:stCxn id="90123" idx="3"/>
            <a:endCxn id="90144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146" name="AutoShape 27"/>
          <p:cNvCxnSpPr>
            <a:cxnSpLocks noChangeShapeType="1"/>
            <a:stCxn id="90144" idx="3"/>
            <a:endCxn id="90127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147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2868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 &amp; new context</a:t>
            </a:r>
          </a:p>
        </p:txBody>
      </p:sp>
      <p:pic>
        <p:nvPicPr>
          <p:cNvPr id="90148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9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50" name="Oval 38"/>
          <p:cNvSpPr>
            <a:spLocks noChangeArrowheads="1"/>
          </p:cNvSpPr>
          <p:nvPr/>
        </p:nvSpPr>
        <p:spPr bwMode="auto">
          <a:xfrm>
            <a:off x="6324600" y="51054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AutoShape 39"/>
          <p:cNvSpPr>
            <a:spLocks/>
          </p:cNvSpPr>
          <p:nvPr/>
        </p:nvSpPr>
        <p:spPr bwMode="auto">
          <a:xfrm>
            <a:off x="3505200" y="5867400"/>
            <a:ext cx="1905000" cy="309563"/>
          </a:xfrm>
          <a:prstGeom prst="borderCallout2">
            <a:avLst>
              <a:gd name="adj1" fmla="val 36921"/>
              <a:gd name="adj2" fmla="val 104000"/>
              <a:gd name="adj3" fmla="val 36921"/>
              <a:gd name="adj4" fmla="val 125167"/>
              <a:gd name="adj5" fmla="val -82051"/>
              <a:gd name="adj6" fmla="val 146917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5" name="Picture 7" descr="HSUVSpecification_package_requirements_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68425"/>
            <a:ext cx="6748463" cy="5108575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REQ-000144/B built out with alternative effectivity based upon Region=US, Emissions=ULEV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 rot="-1789363">
            <a:off x="1524000" y="4800600"/>
            <a:ext cx="3124200" cy="14478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AutoShape 6"/>
          <p:cNvSpPr>
            <a:spLocks/>
          </p:cNvSpPr>
          <p:nvPr/>
        </p:nvSpPr>
        <p:spPr bwMode="auto">
          <a:xfrm>
            <a:off x="5562600" y="58674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39333"/>
              <a:gd name="adj5" fmla="val -134361"/>
              <a:gd name="adj6" fmla="val -755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REQ-000144/B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60D1C8-D5F1-49CE-A364-84E2CA9459EA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174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45104-E699-417E-B0F4-0C5431628FC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74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1-2</a:t>
            </a:r>
            <a:endParaRPr lang="en-US" sz="2600" smtClean="0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6700838" y="1814513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in</a:t>
            </a:r>
          </a:p>
          <a:p>
            <a:pPr algn="ctr"/>
            <a:r>
              <a:rPr lang="en-GB"/>
              <a:t>from Req change</a:t>
            </a:r>
          </a:p>
        </p:txBody>
      </p:sp>
      <p:sp>
        <p:nvSpPr>
          <p:cNvPr id="31751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1752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31753" name="Oval 26"/>
          <p:cNvSpPr>
            <a:spLocks noChangeArrowheads="1"/>
          </p:cNvSpPr>
          <p:nvPr/>
        </p:nvSpPr>
        <p:spPr bwMode="auto">
          <a:xfrm>
            <a:off x="8243888" y="1958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1754" name="AutoShape 27"/>
          <p:cNvCxnSpPr>
            <a:cxnSpLocks noChangeShapeType="1"/>
            <a:stCxn id="31750" idx="3"/>
            <a:endCxn id="31753" idx="2"/>
          </p:cNvCxnSpPr>
          <p:nvPr/>
        </p:nvCxnSpPr>
        <p:spPr bwMode="auto">
          <a:xfrm>
            <a:off x="7924800" y="2066925"/>
            <a:ext cx="319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175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1763" y="2819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31757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58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AutoShape 24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Oval 23"/>
          <p:cNvSpPr>
            <a:spLocks noChangeArrowheads="1"/>
          </p:cNvSpPr>
          <p:nvPr/>
        </p:nvSpPr>
        <p:spPr bwMode="auto">
          <a:xfrm>
            <a:off x="609600" y="388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724400" y="1814513"/>
            <a:ext cx="1223963" cy="504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Define new</a:t>
            </a:r>
          </a:p>
          <a:p>
            <a:pPr algn="ctr"/>
            <a:r>
              <a:rPr lang="en-GB"/>
              <a:t>context </a:t>
            </a:r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2590800" y="3733800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Complete </a:t>
            </a:r>
          </a:p>
          <a:p>
            <a:pPr algn="ctr"/>
            <a:r>
              <a:rPr lang="en-GB"/>
              <a:t>work item</a:t>
            </a:r>
          </a:p>
        </p:txBody>
      </p:sp>
      <p:cxnSp>
        <p:nvCxnSpPr>
          <p:cNvPr id="31763" name="AutoShape 39"/>
          <p:cNvCxnSpPr>
            <a:cxnSpLocks noChangeShapeType="1"/>
            <a:stCxn id="31760" idx="6"/>
            <a:endCxn id="31762" idx="1"/>
          </p:cNvCxnSpPr>
          <p:nvPr/>
        </p:nvCxnSpPr>
        <p:spPr bwMode="auto">
          <a:xfrm flipV="1">
            <a:off x="825500" y="3986213"/>
            <a:ext cx="1765300" cy="7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4" name="AutoShape 41"/>
          <p:cNvCxnSpPr>
            <a:cxnSpLocks noChangeShapeType="1"/>
            <a:stCxn id="31762" idx="3"/>
            <a:endCxn id="31761" idx="1"/>
          </p:cNvCxnSpPr>
          <p:nvPr/>
        </p:nvCxnSpPr>
        <p:spPr bwMode="auto">
          <a:xfrm flipV="1">
            <a:off x="3814763" y="2066925"/>
            <a:ext cx="909637" cy="1919288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1765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38"/>
          <p:cNvSpPr txBox="1">
            <a:spLocks noChangeArrowheads="1"/>
          </p:cNvSpPr>
          <p:nvPr/>
        </p:nvSpPr>
        <p:spPr bwMode="auto">
          <a:xfrm>
            <a:off x="6477000" y="4191000"/>
            <a:ext cx="2590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Assigned to new requirements</a:t>
            </a:r>
          </a:p>
          <a:p>
            <a:r>
              <a:rPr lang="en-GB" sz="1400" b="1"/>
              <a:t>Implementation: Old</a:t>
            </a:r>
          </a:p>
        </p:txBody>
      </p:sp>
      <p:pic>
        <p:nvPicPr>
          <p:cNvPr id="3176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1816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68" name="AutoShape 51"/>
          <p:cNvCxnSpPr>
            <a:cxnSpLocks noChangeShapeType="1"/>
            <a:stCxn id="31761" idx="3"/>
            <a:endCxn id="31750" idx="1"/>
          </p:cNvCxnSpPr>
          <p:nvPr/>
        </p:nvCxnSpPr>
        <p:spPr bwMode="auto">
          <a:xfrm>
            <a:off x="5948363" y="2066925"/>
            <a:ext cx="752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9" name="AutoShape 52"/>
          <p:cNvSpPr>
            <a:spLocks noChangeArrowheads="1"/>
          </p:cNvSpPr>
          <p:nvPr/>
        </p:nvSpPr>
        <p:spPr bwMode="auto">
          <a:xfrm>
            <a:off x="5029200" y="2667000"/>
            <a:ext cx="1524000" cy="533400"/>
          </a:xfrm>
          <a:prstGeom prst="wedgeEllipseCallout">
            <a:avLst>
              <a:gd name="adj1" fmla="val -29583"/>
              <a:gd name="adj2" fmla="val -130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Revise next level assy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SUVSpecification_package_requirements_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68425"/>
            <a:ext cx="6748463" cy="5108575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smtClean="0"/>
              <a:t>REQ-000181/A &gt; Revision B</a:t>
            </a:r>
          </a:p>
        </p:txBody>
      </p:sp>
      <p:sp>
        <p:nvSpPr>
          <p:cNvPr id="96261" name="AutoShape 5"/>
          <p:cNvSpPr>
            <a:spLocks/>
          </p:cNvSpPr>
          <p:nvPr/>
        </p:nvSpPr>
        <p:spPr bwMode="auto">
          <a:xfrm>
            <a:off x="6553200" y="1676400"/>
            <a:ext cx="1905000" cy="309563"/>
          </a:xfrm>
          <a:prstGeom prst="borderCallout2">
            <a:avLst>
              <a:gd name="adj1" fmla="val 36921"/>
              <a:gd name="adj2" fmla="val -4000"/>
              <a:gd name="adj3" fmla="val 36921"/>
              <a:gd name="adj4" fmla="val -110167"/>
              <a:gd name="adj5" fmla="val 361028"/>
              <a:gd name="adj6" fmla="val -219083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REQ-000181/B</a:t>
            </a:r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990600" y="2590800"/>
            <a:ext cx="1447800" cy="990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HSUV Product structure view </a:t>
            </a:r>
            <a:br>
              <a:rPr lang="en-GB" sz="2600" smtClean="0"/>
            </a:br>
            <a:r>
              <a:rPr lang="en-GB" sz="2600" smtClean="0"/>
              <a:t>– Story 1 Step 1 post -condition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AMG54556/001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AKY251614/A Requirements specification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REQ-1..n/A…ZZZ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Derived REQ-1..n/A..ZZZ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REQ-00181B</a:t>
            </a:r>
          </a:p>
          <a:p>
            <a:pPr lvl="3" eaLnBrk="1" hangingPunct="1">
              <a:spcBef>
                <a:spcPct val="0"/>
              </a:spcBef>
              <a:buClrTx/>
            </a:pPr>
            <a:r>
              <a:rPr lang="en-GB" smtClean="0"/>
              <a:t>REQ-000144/B</a:t>
            </a:r>
          </a:p>
          <a:p>
            <a:pPr lvl="4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Alternative 1 -  Eu </a:t>
            </a:r>
          </a:p>
          <a:p>
            <a:pPr lvl="4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Alternative 2 - US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AMGC60112/001 Implementation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GB" smtClean="0"/>
              <a:t>AMG60104/001 Power Sub-System</a:t>
            </a:r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2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GB" smtClean="0"/>
          </a:p>
          <a:p>
            <a:endParaRPr lang="en-GB" smtClean="0"/>
          </a:p>
        </p:txBody>
      </p:sp>
      <p:sp>
        <p:nvSpPr>
          <p:cNvPr id="101380" name="AutoShape 4"/>
          <p:cNvSpPr>
            <a:spLocks/>
          </p:cNvSpPr>
          <p:nvPr/>
        </p:nvSpPr>
        <p:spPr bwMode="auto">
          <a:xfrm>
            <a:off x="7010400" y="5867400"/>
            <a:ext cx="1905000" cy="457200"/>
          </a:xfrm>
          <a:prstGeom prst="borderCallout2">
            <a:avLst>
              <a:gd name="adj1" fmla="val 25000"/>
              <a:gd name="adj2" fmla="val -4000"/>
              <a:gd name="adj3" fmla="val 25000"/>
              <a:gd name="adj4" fmla="val -92083"/>
              <a:gd name="adj5" fmla="val -745833"/>
              <a:gd name="adj6" fmla="val -183500"/>
            </a:avLst>
          </a:prstGeom>
          <a:solidFill>
            <a:srgbClr val="FF99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200"/>
              <a:t>Check /002 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Workings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DCA502-049F-445C-B210-1733F5ABED01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1945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E2A84-9DD0-4099-B44A-176D83FBD94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Storyboard idea</a:t>
            </a:r>
            <a:endParaRPr lang="en-US" smtClean="0"/>
          </a:p>
        </p:txBody>
      </p:sp>
      <p:sp>
        <p:nvSpPr>
          <p:cNvPr id="194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Tells the story from the CR being raised (in some tool(s)) to the Scenario #1 being completed (in some tool(s))</a:t>
            </a:r>
          </a:p>
          <a:p>
            <a:r>
              <a:rPr lang="en-GB" smtClean="0"/>
              <a:t>Narrative </a:t>
            </a:r>
          </a:p>
          <a:p>
            <a:r>
              <a:rPr lang="en-GB" smtClean="0"/>
              <a:t>Tool screen shots (or mock ups)</a:t>
            </a:r>
          </a:p>
          <a:p>
            <a:r>
              <a:rPr lang="en-GB" smtClean="0"/>
              <a:t>PLM Reference model highlights</a:t>
            </a:r>
            <a:endParaRPr lang="en-US" smtClean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1212BB4-38DE-4499-B478-9B096E37CE68}" type="slidenum">
              <a:rPr lang="en-US" sz="10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4E3974-BDE2-43CB-B388-C5D4FB8AA867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379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702C2-81A4-4B3C-8A43-8A531374FEF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/>
            <a:r>
              <a:rPr lang="en-GB" smtClean="0"/>
              <a:t>Pre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4876800" y="1752600"/>
            <a:ext cx="358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Post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Diagram as-is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2700"/>
              <a:t>Increment of versions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B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002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(Cant show easily in the diagram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(Properties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sz="2000"/>
              <a:t>Cant  be displayed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3657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3839AE-26D9-4A0A-9113-3CB507C94197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584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2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8AB76-DD9F-465E-85CF-7C867C2C606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2 – Change Design to Meet Revised Requirements</a:t>
            </a:r>
          </a:p>
        </p:txBody>
      </p:sp>
      <p:sp>
        <p:nvSpPr>
          <p:cNvPr id="358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Original change request remains open, related structure items must be fixed to meet the revised requirement</a:t>
            </a:r>
          </a:p>
          <a:p>
            <a:pPr lvl="1" eaLnBrk="1" hangingPunct="1"/>
            <a:r>
              <a:rPr lang="en-US" sz="1400" smtClean="0"/>
              <a:t>Follow the &lt;&lt;satisfy&gt;&gt; link from REQ-000144/A to find PowerSubsystem AMG60104/001, add it to the list of problem items on the change request, add the top level HybridSUV (AMG60112/001) item as reference</a:t>
            </a:r>
          </a:p>
          <a:p>
            <a:pPr lvl="1" eaLnBrk="1" hangingPunct="1"/>
            <a:r>
              <a:rPr lang="en-US" sz="1400" smtClean="0"/>
              <a:t>Revise released AMG60104/001 to version 002 and begin changes to meet new requirement</a:t>
            </a:r>
          </a:p>
          <a:p>
            <a:pPr lvl="1" eaLnBrk="1" hangingPunct="1"/>
            <a:r>
              <a:rPr lang="en-US" sz="1400" smtClean="0"/>
              <a:t>Create new versions of PowerControlUnit, FuelTankAssembly, ApplicationSoftware and Calibrations to meet new requirement</a:t>
            </a:r>
          </a:p>
          <a:p>
            <a:pPr lvl="2" eaLnBrk="1" hangingPunct="1"/>
            <a:r>
              <a:rPr lang="en-US" sz="11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/>
            <a:r>
              <a:rPr lang="en-US" sz="1100" smtClean="0"/>
              <a:t>Attach the revised versions as solution items</a:t>
            </a:r>
          </a:p>
          <a:p>
            <a:pPr lvl="2" eaLnBrk="1" hangingPunct="1"/>
            <a:r>
              <a:rPr lang="en-US" sz="11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 eaLnBrk="1" hangingPunct="1"/>
            <a:r>
              <a:rPr lang="en-US" sz="1400" smtClean="0"/>
              <a:t>Release all the new versions, replace original versions in AMG60104/002 and release it</a:t>
            </a:r>
          </a:p>
          <a:p>
            <a:pPr lvl="1" eaLnBrk="1" hangingPunct="1"/>
            <a:r>
              <a:rPr lang="en-US" sz="1400" smtClean="0"/>
              <a:t>Change top level HybridSUV assembly (context) to include new PowerSubsystem version and release it </a:t>
            </a:r>
          </a:p>
          <a:p>
            <a:pPr eaLnBrk="1" hangingPunct="1"/>
            <a:r>
              <a:rPr lang="en-US" sz="1800" smtClean="0"/>
              <a:t>Close the change request as complete</a:t>
            </a:r>
          </a:p>
          <a:p>
            <a:pPr lvl="1" eaLnBrk="1" hangingPunct="1"/>
            <a:r>
              <a:rPr lang="en-US" sz="14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1741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B6C0E5-6EB1-4E84-8B48-6D00FF36BA66}" type="slidenum">
              <a:rPr lang="en-US" sz="1000">
                <a:latin typeface="+mn-lt"/>
                <a:cs typeface="+mn-cs"/>
              </a:rPr>
              <a:pPr algn="r">
                <a:defRPr/>
              </a:pPr>
              <a:t>31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6324600" y="609600"/>
            <a:ext cx="2514600" cy="533400"/>
          </a:xfrm>
          <a:prstGeom prst="wedgeRoundRectCallout">
            <a:avLst>
              <a:gd name="adj1" fmla="val -90907"/>
              <a:gd name="adj2" fmla="val 173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“Problem” = Affected items</a:t>
            </a:r>
          </a:p>
        </p:txBody>
      </p:sp>
      <p:sp>
        <p:nvSpPr>
          <p:cNvPr id="35848" name="AutoShape 9"/>
          <p:cNvSpPr>
            <a:spLocks noChangeArrowheads="1"/>
          </p:cNvSpPr>
          <p:nvPr/>
        </p:nvSpPr>
        <p:spPr bwMode="auto">
          <a:xfrm>
            <a:off x="8534400" y="1066800"/>
            <a:ext cx="2514600" cy="685800"/>
          </a:xfrm>
          <a:prstGeom prst="wedgeRoundRectCallout">
            <a:avLst>
              <a:gd name="adj1" fmla="val -163889"/>
              <a:gd name="adj2" fmla="val 128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Current context of the Implementation</a:t>
            </a:r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8534400" y="2438400"/>
            <a:ext cx="3352800" cy="685800"/>
          </a:xfrm>
          <a:prstGeom prst="wedgeRoundRectCallout">
            <a:avLst>
              <a:gd name="adj1" fmla="val -76042"/>
              <a:gd name="adj2" fmla="val -105324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 to tie AMG60104/001 to AKY251614/001 – Done in V12</a:t>
            </a:r>
          </a:p>
        </p:txBody>
      </p:sp>
      <p:sp>
        <p:nvSpPr>
          <p:cNvPr id="35850" name="Oval 11"/>
          <p:cNvSpPr>
            <a:spLocks noChangeArrowheads="1"/>
          </p:cNvSpPr>
          <p:nvPr/>
        </p:nvSpPr>
        <p:spPr bwMode="auto">
          <a:xfrm>
            <a:off x="5486400" y="21336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2362200" y="28194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2" name="AutoShape 8"/>
          <p:cNvSpPr>
            <a:spLocks noChangeArrowheads="1"/>
          </p:cNvSpPr>
          <p:nvPr/>
        </p:nvSpPr>
        <p:spPr bwMode="auto">
          <a:xfrm>
            <a:off x="6629400" y="6096000"/>
            <a:ext cx="2514600" cy="762000"/>
          </a:xfrm>
          <a:prstGeom prst="wedgeRoundRectCallout">
            <a:avLst>
              <a:gd name="adj1" fmla="val -26769"/>
              <a:gd name="adj2" fmla="val -6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Assume complete this CR then release the higher level assembly </a:t>
            </a:r>
          </a:p>
        </p:txBody>
      </p:sp>
      <p:sp>
        <p:nvSpPr>
          <p:cNvPr id="35853" name="AutoShape 8"/>
          <p:cNvSpPr>
            <a:spLocks noChangeArrowheads="1"/>
          </p:cNvSpPr>
          <p:nvPr/>
        </p:nvSpPr>
        <p:spPr bwMode="auto">
          <a:xfrm>
            <a:off x="-609600" y="3581400"/>
            <a:ext cx="2514600" cy="381000"/>
          </a:xfrm>
          <a:prstGeom prst="wedgeRoundRectCallout">
            <a:avLst>
              <a:gd name="adj1" fmla="val 100569"/>
              <a:gd name="adj2" fmla="val -12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PLM activity</a:t>
            </a:r>
          </a:p>
        </p:txBody>
      </p:sp>
      <p:sp>
        <p:nvSpPr>
          <p:cNvPr id="35854" name="AutoShape 8"/>
          <p:cNvSpPr>
            <a:spLocks noChangeArrowheads="1"/>
          </p:cNvSpPr>
          <p:nvPr/>
        </p:nvSpPr>
        <p:spPr bwMode="auto">
          <a:xfrm>
            <a:off x="8915400" y="3200400"/>
            <a:ext cx="2514600" cy="381000"/>
          </a:xfrm>
          <a:prstGeom prst="wedgeRoundRectCallout">
            <a:avLst>
              <a:gd name="adj1" fmla="val -93750"/>
              <a:gd name="adj2" fmla="val -1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ALM activity</a:t>
            </a:r>
          </a:p>
        </p:txBody>
      </p:sp>
      <p:sp>
        <p:nvSpPr>
          <p:cNvPr id="35855" name="AutoShape 8"/>
          <p:cNvSpPr>
            <a:spLocks noChangeArrowheads="1"/>
          </p:cNvSpPr>
          <p:nvPr/>
        </p:nvSpPr>
        <p:spPr bwMode="auto">
          <a:xfrm>
            <a:off x="8686800" y="5410200"/>
            <a:ext cx="2514600" cy="381000"/>
          </a:xfrm>
          <a:prstGeom prst="wedgeRoundRectCallout">
            <a:avLst>
              <a:gd name="adj1" fmla="val -217991"/>
              <a:gd name="adj2" fmla="val -35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PLM/ALM Either or split </a:t>
            </a:r>
          </a:p>
        </p:txBody>
      </p:sp>
      <p:sp>
        <p:nvSpPr>
          <p:cNvPr id="35856" name="Oval 17"/>
          <p:cNvSpPr>
            <a:spLocks noChangeArrowheads="1"/>
          </p:cNvSpPr>
          <p:nvPr/>
        </p:nvSpPr>
        <p:spPr bwMode="auto">
          <a:xfrm>
            <a:off x="2971800" y="30480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7" name="Oval 18"/>
          <p:cNvSpPr>
            <a:spLocks noChangeArrowheads="1"/>
          </p:cNvSpPr>
          <p:nvPr/>
        </p:nvSpPr>
        <p:spPr bwMode="auto">
          <a:xfrm>
            <a:off x="36576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8" name="Rectangle 7"/>
          <p:cNvSpPr>
            <a:spLocks noChangeArrowheads="1"/>
          </p:cNvSpPr>
          <p:nvPr/>
        </p:nvSpPr>
        <p:spPr bwMode="auto">
          <a:xfrm>
            <a:off x="0" y="2133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  <p:sp>
        <p:nvSpPr>
          <p:cNvPr id="35859" name="Rectangle 7"/>
          <p:cNvSpPr>
            <a:spLocks noChangeArrowheads="1"/>
          </p:cNvSpPr>
          <p:nvPr/>
        </p:nvSpPr>
        <p:spPr bwMode="auto">
          <a:xfrm>
            <a:off x="0" y="4876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5860" name="Line 21"/>
          <p:cNvSpPr>
            <a:spLocks noChangeShapeType="1"/>
          </p:cNvSpPr>
          <p:nvPr/>
        </p:nvSpPr>
        <p:spPr bwMode="auto">
          <a:xfrm>
            <a:off x="3048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C7B4FB-A765-4FAE-AE03-891D9C4EEB44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789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51575-D40B-40FA-B092-3BEB6383C61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789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Design to Meet Revised Requirements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2-1</a:t>
            </a:r>
            <a:endParaRPr lang="en-US" sz="2600" smtClean="0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for </a:t>
            </a:r>
          </a:p>
          <a:p>
            <a:pPr algn="ctr"/>
            <a:r>
              <a:rPr lang="en-GB"/>
              <a:t>design change</a:t>
            </a:r>
          </a:p>
        </p:txBody>
      </p:sp>
      <p:cxnSp>
        <p:nvCxnSpPr>
          <p:cNvPr id="37895" name="AutoShape 11"/>
          <p:cNvCxnSpPr>
            <a:cxnSpLocks noChangeShapeType="1"/>
            <a:stCxn id="37897" idx="6"/>
            <a:endCxn id="37894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896" name="Rectangle 17"/>
          <p:cNvSpPr>
            <a:spLocks noChangeArrowheads="1"/>
          </p:cNvSpPr>
          <p:nvPr/>
        </p:nvSpPr>
        <p:spPr bwMode="auto">
          <a:xfrm>
            <a:off x="27432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37897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7899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pic>
        <p:nvPicPr>
          <p:cNvPr id="3790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37903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904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5" name="AutoShape 24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Text Box 38"/>
          <p:cNvSpPr txBox="1">
            <a:spLocks noChangeArrowheads="1"/>
          </p:cNvSpPr>
          <p:nvPr/>
        </p:nvSpPr>
        <p:spPr bwMode="auto">
          <a:xfrm>
            <a:off x="4191000" y="4572000"/>
            <a:ext cx="1217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design </a:t>
            </a:r>
          </a:p>
          <a:p>
            <a:r>
              <a:rPr lang="en-GB" sz="1400" b="1"/>
              <a:t>revision</a:t>
            </a:r>
          </a:p>
        </p:txBody>
      </p:sp>
      <p:cxnSp>
        <p:nvCxnSpPr>
          <p:cNvPr id="37908" name="AutoShape 28"/>
          <p:cNvCxnSpPr>
            <a:cxnSpLocks noChangeShapeType="1"/>
            <a:stCxn id="37894" idx="3"/>
            <a:endCxn id="37896" idx="1"/>
          </p:cNvCxnSpPr>
          <p:nvPr/>
        </p:nvCxnSpPr>
        <p:spPr bwMode="auto">
          <a:xfrm>
            <a:off x="2443163" y="2052638"/>
            <a:ext cx="300037" cy="1809750"/>
          </a:xfrm>
          <a:prstGeom prst="bent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790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0" name="Rectangle 17"/>
          <p:cNvSpPr>
            <a:spLocks noChangeArrowheads="1"/>
          </p:cNvSpPr>
          <p:nvPr/>
        </p:nvSpPr>
        <p:spPr bwMode="auto">
          <a:xfrm>
            <a:off x="41910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implementation</a:t>
            </a:r>
          </a:p>
        </p:txBody>
      </p:sp>
      <p:cxnSp>
        <p:nvCxnSpPr>
          <p:cNvPr id="37911" name="AutoShape 27"/>
          <p:cNvCxnSpPr>
            <a:cxnSpLocks noChangeShapeType="1"/>
            <a:stCxn id="37896" idx="3"/>
            <a:endCxn id="37910" idx="1"/>
          </p:cNvCxnSpPr>
          <p:nvPr/>
        </p:nvCxnSpPr>
        <p:spPr bwMode="auto">
          <a:xfrm>
            <a:off x="39671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912" name="Line 41"/>
          <p:cNvSpPr>
            <a:spLocks noChangeShapeType="1"/>
          </p:cNvSpPr>
          <p:nvPr/>
        </p:nvSpPr>
        <p:spPr bwMode="auto">
          <a:xfrm>
            <a:off x="48006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Text Box 38"/>
          <p:cNvSpPr txBox="1">
            <a:spLocks noChangeArrowheads="1"/>
          </p:cNvSpPr>
          <p:nvPr/>
        </p:nvSpPr>
        <p:spPr bwMode="auto">
          <a:xfrm>
            <a:off x="609600" y="441960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Old</a:t>
            </a:r>
          </a:p>
        </p:txBody>
      </p:sp>
      <p:pic>
        <p:nvPicPr>
          <p:cNvPr id="379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1816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5" name="Rectangle 14"/>
          <p:cNvSpPr>
            <a:spLocks noChangeArrowheads="1"/>
          </p:cNvSpPr>
          <p:nvPr/>
        </p:nvSpPr>
        <p:spPr bwMode="auto">
          <a:xfrm>
            <a:off x="7234238" y="1690688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in</a:t>
            </a:r>
          </a:p>
          <a:p>
            <a:pPr algn="ctr"/>
            <a:r>
              <a:rPr lang="en-GB"/>
              <a:t>from Dsgn change</a:t>
            </a:r>
          </a:p>
        </p:txBody>
      </p:sp>
      <p:sp>
        <p:nvSpPr>
          <p:cNvPr id="37916" name="Oval 26"/>
          <p:cNvSpPr>
            <a:spLocks noChangeArrowheads="1"/>
          </p:cNvSpPr>
          <p:nvPr/>
        </p:nvSpPr>
        <p:spPr bwMode="auto">
          <a:xfrm>
            <a:off x="8624888" y="18351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7917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695575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8" name="Rectangle 17"/>
          <p:cNvSpPr>
            <a:spLocks noChangeArrowheads="1"/>
          </p:cNvSpPr>
          <p:nvPr/>
        </p:nvSpPr>
        <p:spPr bwMode="auto">
          <a:xfrm>
            <a:off x="5557838" y="3609975"/>
            <a:ext cx="1223962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Complete </a:t>
            </a:r>
          </a:p>
          <a:p>
            <a:pPr algn="ctr"/>
            <a:r>
              <a:rPr lang="en-GB"/>
              <a:t>work item</a:t>
            </a:r>
          </a:p>
        </p:txBody>
      </p:sp>
      <p:cxnSp>
        <p:nvCxnSpPr>
          <p:cNvPr id="37919" name="AutoShape 43"/>
          <p:cNvCxnSpPr>
            <a:cxnSpLocks noChangeShapeType="1"/>
            <a:stCxn id="37918" idx="3"/>
            <a:endCxn id="37915" idx="1"/>
          </p:cNvCxnSpPr>
          <p:nvPr/>
        </p:nvCxnSpPr>
        <p:spPr bwMode="auto">
          <a:xfrm flipV="1">
            <a:off x="6781800" y="1943100"/>
            <a:ext cx="452438" cy="1919288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37920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90575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21" name="Text Box 38"/>
          <p:cNvSpPr txBox="1">
            <a:spLocks noChangeArrowheads="1"/>
          </p:cNvSpPr>
          <p:nvPr/>
        </p:nvSpPr>
        <p:spPr bwMode="auto">
          <a:xfrm>
            <a:off x="6934200" y="4295775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</a:t>
            </a:r>
            <a:r>
              <a:rPr lang="en-GB" sz="1400" b="1">
                <a:solidFill>
                  <a:schemeClr val="hlink"/>
                </a:solidFill>
              </a:rPr>
              <a:t>New</a:t>
            </a:r>
          </a:p>
        </p:txBody>
      </p:sp>
      <p:pic>
        <p:nvPicPr>
          <p:cNvPr id="379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0577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923" name="AutoShape 47"/>
          <p:cNvCxnSpPr>
            <a:cxnSpLocks noChangeShapeType="1"/>
            <a:stCxn id="37915" idx="3"/>
            <a:endCxn id="37916" idx="2"/>
          </p:cNvCxnSpPr>
          <p:nvPr/>
        </p:nvCxnSpPr>
        <p:spPr bwMode="auto">
          <a:xfrm>
            <a:off x="8458200" y="1943100"/>
            <a:ext cx="166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924" name="AutoShape 27"/>
          <p:cNvCxnSpPr>
            <a:cxnSpLocks noChangeShapeType="1"/>
            <a:stCxn id="37910" idx="3"/>
            <a:endCxn id="37918" idx="1"/>
          </p:cNvCxnSpPr>
          <p:nvPr/>
        </p:nvCxnSpPr>
        <p:spPr bwMode="auto">
          <a:xfrm>
            <a:off x="5414963" y="3862388"/>
            <a:ext cx="142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62E13E-7CA0-487D-8FFB-4509603BFA42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3993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3BE00-4313-4212-9AE8-B96EBB5870C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1905000" y="25146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9943" name="Oval 5"/>
          <p:cNvSpPr>
            <a:spLocks noChangeArrowheads="1"/>
          </p:cNvSpPr>
          <p:nvPr/>
        </p:nvSpPr>
        <p:spPr bwMode="auto">
          <a:xfrm>
            <a:off x="2286000" y="3505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9944" name="Oval 6"/>
          <p:cNvSpPr>
            <a:spLocks noChangeArrowheads="1"/>
          </p:cNvSpPr>
          <p:nvPr/>
        </p:nvSpPr>
        <p:spPr bwMode="auto">
          <a:xfrm>
            <a:off x="762000" y="51816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0806BD-D167-468E-BA7E-A9B9E6A1EC05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198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419EF-9F58-48E3-AE47-0230E3755F9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98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1 – Change Requirements to 2016 ULEV (V12 notes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/>
              <a:t>Marketing opens change request</a:t>
            </a:r>
          </a:p>
          <a:p>
            <a:pPr lvl="1"/>
            <a:r>
              <a:rPr lang="en-US" sz="1600" smtClean="0"/>
              <a:t>Need to change vehicle to meet 2016 ULEV standards</a:t>
            </a:r>
          </a:p>
          <a:p>
            <a:pPr lvl="1"/>
            <a:r>
              <a:rPr lang="en-US" sz="1600" smtClean="0"/>
              <a:t>Change request has problem item REQ-000144/A attached</a:t>
            </a:r>
          </a:p>
          <a:p>
            <a:pPr lvl="1"/>
            <a:r>
              <a:rPr lang="en-US" sz="1600" smtClean="0"/>
              <a:t>Change request has reference item AMG54556/001 attached (this is the total product context, unconfigured for this step)</a:t>
            </a:r>
          </a:p>
          <a:p>
            <a:r>
              <a:rPr lang="en-US" sz="1800" smtClean="0"/>
              <a:t>Released REQ-000144/A is revised to begin work on version “B”</a:t>
            </a:r>
          </a:p>
          <a:p>
            <a:r>
              <a:rPr lang="en-US" sz="1800" smtClean="0"/>
              <a:t>When version “B” is finished it is released, then next higher assembly (REQ-000181/A) is revised to include this new version, and released</a:t>
            </a:r>
          </a:p>
          <a:p>
            <a:pPr lvl="1"/>
            <a:r>
              <a:rPr lang="en-US" sz="1600" smtClean="0"/>
              <a:t>Same sequence for each level to the top of the requirements tree (AKY251614/001 becomes AKY251614/002)</a:t>
            </a:r>
          </a:p>
          <a:p>
            <a:pPr lvl="1"/>
            <a:r>
              <a:rPr lang="en-US" sz="1600" smtClean="0"/>
              <a:t>Revise the product context (AMG54556/001, swap in the new version of the requirements (AKY251614/002), but do not yet release it, since the design must also be changed</a:t>
            </a:r>
          </a:p>
          <a:p>
            <a:r>
              <a:rPr lang="en-US" sz="1800" smtClean="0"/>
              <a:t>Postcondition – Released context now has AKY251614/002, REQ-000181/B, REQ-000144/B, AMG54556/002 is in working state, rest are not changed.</a:t>
            </a:r>
          </a:p>
          <a:p>
            <a:endParaRPr lang="en-US" smtClean="0"/>
          </a:p>
        </p:txBody>
      </p:sp>
      <p:sp>
        <p:nvSpPr>
          <p:cNvPr id="419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25D183-9382-4B10-A4E3-F74B472D9DFE}" type="slidenum">
              <a:rPr lang="en-US" sz="1000"/>
              <a:pPr algn="r"/>
              <a:t>34</a:t>
            </a:fld>
            <a:endParaRPr lang="en-US"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6EF39D-43CF-4349-A1B8-3CE883B59ED5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403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A408-4A91-4F5D-B5AA-32414E9E057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403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2 – Change Design to Meet Revised Requirements (V12 notes</a:t>
            </a:r>
          </a:p>
        </p:txBody>
      </p:sp>
      <p:sp>
        <p:nvSpPr>
          <p:cNvPr id="4403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400" smtClean="0"/>
              <a:t>Original change request remains open, related structure items must be fixed to meet the revised requirement</a:t>
            </a:r>
          </a:p>
          <a:p>
            <a:pPr lvl="1"/>
            <a:r>
              <a:rPr lang="en-US" sz="1200" smtClean="0"/>
              <a:t>Follow the &lt;&lt;satisfy&gt;&gt; link from REQ-000144/A to find PowerSubsystem AMG60104/001, add it to the list of problem items on the change request</a:t>
            </a:r>
          </a:p>
          <a:p>
            <a:pPr lvl="1"/>
            <a:r>
              <a:rPr lang="en-US" sz="1200" smtClean="0"/>
              <a:t>Revise released AMG60104/001 to version 002 and begin changes to meet new requirement</a:t>
            </a:r>
          </a:p>
          <a:p>
            <a:pPr lvl="1"/>
            <a:r>
              <a:rPr lang="en-US" sz="1200" smtClean="0"/>
              <a:t>Create new versions of PowerControlUnit, FuelTankAssembly, ApplicationSoftware and Calibrations to meet new requirement</a:t>
            </a:r>
          </a:p>
          <a:p>
            <a:pPr lvl="2"/>
            <a:r>
              <a:rPr lang="en-US" sz="10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/>
            <a:r>
              <a:rPr lang="en-US" sz="1000" smtClean="0"/>
              <a:t>Attach the revised versions as solution items</a:t>
            </a:r>
          </a:p>
          <a:p>
            <a:pPr lvl="2"/>
            <a:r>
              <a:rPr lang="en-US" sz="10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/>
            <a:r>
              <a:rPr lang="en-US" sz="1200" smtClean="0"/>
              <a:t>Release all the new versions, replace original versions in AMG60104/002 and release it</a:t>
            </a:r>
          </a:p>
          <a:p>
            <a:pPr lvl="1"/>
            <a:r>
              <a:rPr lang="en-US" sz="1200" smtClean="0"/>
              <a:t>Change top structure HybridSUV assembly (AMG60112/001) to include new PowerSubsystem version and release it</a:t>
            </a:r>
          </a:p>
          <a:p>
            <a:pPr lvl="1"/>
            <a:r>
              <a:rPr lang="en-US" sz="1200" smtClean="0"/>
              <a:t>Swap the new version into the working version of the product context (AMG54556/002) and release it</a:t>
            </a:r>
          </a:p>
          <a:p>
            <a:r>
              <a:rPr lang="en-US" sz="1600" smtClean="0"/>
              <a:t>Close the change request as complete</a:t>
            </a:r>
          </a:p>
          <a:p>
            <a:pPr lvl="1"/>
            <a:r>
              <a:rPr lang="en-US" sz="12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4403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9874BA-24B0-44EC-8D0A-FA7FD4BF9C0F}" type="slidenum">
              <a:rPr lang="en-US" sz="1000"/>
              <a:pPr algn="r"/>
              <a:t>35</a:t>
            </a:fld>
            <a:endParaRPr lang="en-US" sz="1000"/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>
            <a:off x="6477000" y="5257800"/>
            <a:ext cx="2514600" cy="762000"/>
          </a:xfrm>
          <a:prstGeom prst="wedgeRoundRectCallout">
            <a:avLst>
              <a:gd name="adj1" fmla="val -82514"/>
              <a:gd name="adj2" fmla="val -8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New top level release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14478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B2D970-3815-4D76-8FB7-EA04F24DFC2F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608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D9238-5F87-4D91-8845-BABA5E5CC30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60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2 Step 1– Change of Requirements to add Variant for EU</a:t>
            </a:r>
          </a:p>
        </p:txBody>
      </p:sp>
      <p:sp>
        <p:nvSpPr>
          <p:cNvPr id="4608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Marketing opens change request</a:t>
            </a:r>
          </a:p>
          <a:p>
            <a:pPr lvl="1" eaLnBrk="1" hangingPunct="1"/>
            <a:r>
              <a:rPr lang="en-US" sz="1600" smtClean="0"/>
              <a:t>Need to change vehicle to meet 2016 ULEV standards in two different markets, US and EU, using two variants</a:t>
            </a:r>
          </a:p>
          <a:p>
            <a:pPr lvl="1" eaLnBrk="1" hangingPunct="1"/>
            <a:r>
              <a:rPr lang="en-US" sz="1600" smtClean="0"/>
              <a:t>Change request has problem item REQ-000144/B attached</a:t>
            </a:r>
          </a:p>
          <a:p>
            <a:pPr lvl="1" eaLnBrk="1" hangingPunct="1"/>
            <a:r>
              <a:rPr lang="en-US" sz="1600" smtClean="0"/>
              <a:t>Change request has reference item AMG54556/002 attached (this is the product context, configuration options are to be added in this step)</a:t>
            </a:r>
          </a:p>
          <a:p>
            <a:pPr eaLnBrk="1" hangingPunct="1"/>
            <a:r>
              <a:rPr lang="en-US" sz="1800" smtClean="0"/>
              <a:t>Released REQ-000144/B is OK as written so no change</a:t>
            </a:r>
          </a:p>
          <a:p>
            <a:pPr eaLnBrk="1" hangingPunct="1"/>
            <a:r>
              <a:rPr lang="en-US" sz="1800" smtClean="0"/>
              <a:t>The next higher assembly (REQ-000181/B) must be revised to add the variant expression on the two instances of the REQ-000144/B requirement, one for each of US and EU markets</a:t>
            </a:r>
          </a:p>
          <a:p>
            <a:pPr lvl="1" eaLnBrk="1" hangingPunct="1"/>
            <a:r>
              <a:rPr lang="en-US" sz="1600" smtClean="0"/>
              <a:t>The top requirement context must be revised to include the new variant enabled REQ-000181/C (AKY251614/002)</a:t>
            </a:r>
          </a:p>
          <a:p>
            <a:pPr lvl="1" eaLnBrk="1" hangingPunct="1"/>
            <a:r>
              <a:rPr lang="en-US" sz="1600" smtClean="0"/>
              <a:t>Product context must be setup to expose the US or EU region option to be set (AMG54556/002)</a:t>
            </a:r>
          </a:p>
          <a:p>
            <a:pPr eaLnBrk="1" hangingPunct="1"/>
            <a:r>
              <a:rPr lang="en-US" sz="1800" smtClean="0"/>
              <a:t>Postcondition – Released requirements context now has AKY251614/003 and REQ-000181/C, AMG54556/002 is in working status, rest are not changed.</a:t>
            </a:r>
          </a:p>
        </p:txBody>
      </p:sp>
      <p:sp>
        <p:nvSpPr>
          <p:cNvPr id="1946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AB8C95C-9B60-4747-A08E-114600958052}" type="slidenum">
              <a:rPr lang="en-US" sz="1000">
                <a:latin typeface="+mn-lt"/>
                <a:cs typeface="+mn-cs"/>
              </a:rPr>
              <a:pPr algn="r">
                <a:defRPr/>
              </a:pPr>
              <a:t>36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3733800" y="2743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DA9A0C-25D7-4250-B841-682867666E33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4813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3C137-23DF-412B-BB9D-DBEDB8C5D0E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PLM reference model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48134" name="Oval 7"/>
          <p:cNvSpPr>
            <a:spLocks noChangeArrowheads="1"/>
          </p:cNvSpPr>
          <p:nvPr/>
        </p:nvSpPr>
        <p:spPr bwMode="auto">
          <a:xfrm>
            <a:off x="1752600" y="3581400"/>
            <a:ext cx="54102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435FF4-13B6-4D0C-8A29-0ED5F7A663BB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0178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CA886-93CB-4E86-BEBD-E0FD3142E15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018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2 Step 2 – Change Design to Meet Revised Requirements for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NOTE: This change request cannot be cleanly handled with current </a:t>
            </a:r>
            <a:r>
              <a:rPr lang="en-US" sz="1400" dirty="0" err="1" smtClean="0"/>
              <a:t>Teamcenter</a:t>
            </a:r>
            <a:r>
              <a:rPr lang="en-US" sz="1400" dirty="0" smtClean="0"/>
              <a:t> (v8.3.0.3), the links are not in context of the usage so there cannot be two different destination items based on the variant of REQ-000144/B selected</a:t>
            </a:r>
          </a:p>
          <a:p>
            <a:pPr eaLnBrk="1" hangingPunct="1">
              <a:defRPr/>
            </a:pPr>
            <a:r>
              <a:rPr lang="en-US" sz="1400" dirty="0" smtClean="0"/>
              <a:t>Original change request remains open, related structure items must be fixed to meet the revised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Follow the &lt;&lt;satisfy&gt;&gt; link from REQ-000144/B to find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AMG60104/002, add it to the list of problem items on the change request</a:t>
            </a:r>
          </a:p>
          <a:p>
            <a:pPr lvl="1" eaLnBrk="1" hangingPunct="1">
              <a:defRPr/>
            </a:pPr>
            <a:r>
              <a:rPr lang="en-US" sz="1200" dirty="0" smtClean="0"/>
              <a:t>Revise released AMG60104/002 to version 003 and begin changes to meet new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Create new versions of </a:t>
            </a:r>
            <a:r>
              <a:rPr lang="en-US" sz="1200" dirty="0" err="1" smtClean="0"/>
              <a:t>PowerControlUnit</a:t>
            </a:r>
            <a:r>
              <a:rPr lang="en-US" sz="1200" dirty="0" smtClean="0"/>
              <a:t>, </a:t>
            </a:r>
            <a:r>
              <a:rPr lang="en-US" sz="1200" dirty="0" err="1" smtClean="0"/>
              <a:t>ApplicationSoftware</a:t>
            </a:r>
            <a:r>
              <a:rPr lang="en-US" sz="1200" dirty="0" smtClean="0"/>
              <a:t> and Calibrations to meet new requirement</a:t>
            </a:r>
          </a:p>
          <a:p>
            <a:pPr lvl="2" eaLnBrk="1" hangingPunct="1">
              <a:defRPr/>
            </a:pPr>
            <a:r>
              <a:rPr lang="en-US" sz="1050" dirty="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>
              <a:defRPr/>
            </a:pPr>
            <a:r>
              <a:rPr lang="en-US" sz="1050" dirty="0" smtClean="0"/>
              <a:t>Attach the revised versions as solution items</a:t>
            </a:r>
          </a:p>
          <a:p>
            <a:pPr lvl="2" eaLnBrk="1" hangingPunct="1">
              <a:defRPr/>
            </a:pPr>
            <a:r>
              <a:rPr lang="en-US" sz="1050" dirty="0" smtClean="0"/>
              <a:t>To simulate the capability to have links in context of a view, we need to create same options and variant expressions here as in the requirements tree to allow the configuration to make correct selections</a:t>
            </a:r>
          </a:p>
          <a:p>
            <a:pPr lvl="1" eaLnBrk="1" hangingPunct="1">
              <a:defRPr/>
            </a:pPr>
            <a:r>
              <a:rPr lang="en-US" sz="1200" dirty="0" smtClean="0"/>
              <a:t>Release all the new versions, replace original versions in AMG60104/003 and release it</a:t>
            </a:r>
            <a:endParaRPr lang="en-US" sz="800" dirty="0" smtClean="0"/>
          </a:p>
          <a:p>
            <a:pPr lvl="1" eaLnBrk="1" hangingPunct="1">
              <a:defRPr/>
            </a:pPr>
            <a:r>
              <a:rPr lang="en-US" sz="1200" dirty="0" smtClean="0"/>
              <a:t>Change top structure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assembly (AMG60112/002) to include new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version and release it</a:t>
            </a:r>
          </a:p>
          <a:p>
            <a:pPr lvl="1" eaLnBrk="1" hangingPunct="1">
              <a:defRPr/>
            </a:pPr>
            <a:r>
              <a:rPr lang="en-US" sz="1200" dirty="0" smtClean="0"/>
              <a:t>Swap the new version into the working version of the product context (AMG54556/003) and release it</a:t>
            </a:r>
          </a:p>
          <a:p>
            <a:pPr eaLnBrk="1" hangingPunct="1">
              <a:defRPr/>
            </a:pPr>
            <a:r>
              <a:rPr lang="en-US" sz="1600" dirty="0" smtClean="0"/>
              <a:t>Close the change request as complete</a:t>
            </a:r>
          </a:p>
          <a:p>
            <a:pPr lvl="1" eaLnBrk="1" hangingPunct="1">
              <a:defRPr/>
            </a:pPr>
            <a:r>
              <a:rPr lang="en-US" sz="1200" dirty="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D0D0A94-045D-4DBC-8EEB-AFF26CB317D5}" type="slidenum">
              <a:rPr lang="en-US" sz="1000">
                <a:latin typeface="+mn-lt"/>
                <a:cs typeface="+mn-cs"/>
              </a:rPr>
              <a:pPr algn="r">
                <a:defRPr/>
              </a:pPr>
              <a:t>38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090329-C6A9-480D-806A-9DF4204F8C5C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5222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684B8-FB72-41F1-BDC8-637592F5306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222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Configuration Capabilities of the Model</a:t>
            </a:r>
          </a:p>
        </p:txBody>
      </p:sp>
      <p:sp>
        <p:nvSpPr>
          <p:cNvPr id="5222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Revision Effectivity</a:t>
            </a:r>
          </a:p>
          <a:p>
            <a:pPr lvl="1" eaLnBrk="1" hangingPunct="1"/>
            <a:r>
              <a:rPr lang="en-US" sz="2000" smtClean="0"/>
              <a:t>In process while a change is taking place, part of the model is in a state of change, other parts are in released state</a:t>
            </a:r>
          </a:p>
          <a:p>
            <a:pPr lvl="1" eaLnBrk="1" hangingPunct="1"/>
            <a:r>
              <a:rPr lang="en-US" sz="2000" smtClean="0"/>
              <a:t>Revision effectivity can return both the current working version of the complete model as well as the currently released version of the model</a:t>
            </a:r>
          </a:p>
          <a:p>
            <a:pPr eaLnBrk="1" hangingPunct="1"/>
            <a:r>
              <a:rPr lang="en-US" sz="2400" smtClean="0"/>
              <a:t>Variant Effectivity</a:t>
            </a:r>
          </a:p>
          <a:p>
            <a:pPr lvl="1" eaLnBrk="1" hangingPunct="1"/>
            <a:r>
              <a:rPr lang="en-US" sz="2000" smtClean="0"/>
              <a:t>Variant effectivity can return the model configured to represent either the US variant or the EU variant</a:t>
            </a:r>
          </a:p>
          <a:p>
            <a:pPr eaLnBrk="1" hangingPunct="1"/>
            <a:r>
              <a:rPr lang="en-US" sz="2800" smtClean="0"/>
              <a:t>Baselines</a:t>
            </a:r>
          </a:p>
          <a:p>
            <a:pPr lvl="1" eaLnBrk="1" hangingPunct="1"/>
            <a:r>
              <a:rPr lang="en-US" sz="2000" smtClean="0"/>
              <a:t>A baseline in PLM is a special locked (released) version that cannot be further changed (a “stubbed branch”)</a:t>
            </a: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68D31A4-C728-4C04-99E4-5AE52E887310}" type="slidenum">
              <a:rPr lang="en-US" sz="1000">
                <a:latin typeface="+mn-lt"/>
                <a:cs typeface="+mn-cs"/>
              </a:rPr>
              <a:pPr algn="r">
                <a:defRPr/>
              </a:pPr>
              <a:t>39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421BA0-E141-4D2C-82EE-5C526AE0E74D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150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810DA-985E-4D02-A187-4B6C4B709E1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Comments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ALM and PLM activity to act upon a common object e.g. a requirement</a:t>
            </a:r>
          </a:p>
          <a:p>
            <a:r>
              <a:rPr lang="en-GB" smtClean="0"/>
              <a:t>Ideally show the stakeholders </a:t>
            </a:r>
          </a:p>
          <a:p>
            <a:pPr lvl="1"/>
            <a:r>
              <a:rPr lang="en-GB" smtClean="0"/>
              <a:t>? Re-use Rainer’s / Pascal’s example from Innovate 2010</a:t>
            </a:r>
          </a:p>
          <a:p>
            <a:r>
              <a:rPr lang="en-GB" smtClean="0"/>
              <a:t>Make swim lane example</a:t>
            </a:r>
          </a:p>
          <a:p>
            <a:pPr lvl="1"/>
            <a:r>
              <a:rPr lang="en-GB" smtClean="0"/>
              <a:t>Multi-roles or tools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4C1003-7084-46B8-819F-CD26CBC67B79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0E84E-4240-4D71-B5D9-B2229424EAE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Preconditions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model including requirements and structure elements exists</a:t>
            </a:r>
          </a:p>
          <a:p>
            <a:pPr eaLnBrk="1" hangingPunct="1"/>
            <a:r>
              <a:rPr lang="en-US" smtClean="0"/>
              <a:t>Model elements are at initial versions</a:t>
            </a:r>
          </a:p>
          <a:p>
            <a:pPr eaLnBrk="1" hangingPunct="1"/>
            <a:r>
              <a:rPr lang="en-US" smtClean="0"/>
              <a:t>Model is fully “released”</a:t>
            </a:r>
          </a:p>
          <a:p>
            <a:pPr lvl="1" eaLnBrk="1" hangingPunct="1"/>
            <a:r>
              <a:rPr lang="en-US" smtClean="0"/>
              <a:t>Locked so no edits can be done without creating a new version</a:t>
            </a: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723F731-69EC-49CC-94FC-7B47F0EAF5B2}" type="slidenum">
              <a:rPr lang="en-US" sz="1000">
                <a:latin typeface="+mn-lt"/>
                <a:cs typeface="+mn-cs"/>
              </a:rPr>
              <a:pPr algn="r">
                <a:defRPr/>
              </a:pPr>
              <a:t>5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047CA9-B0A0-412D-9F92-4803E8ADAC83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5602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2696A-2AB1-4942-911B-28C0B7661E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AutomotiveDomain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HybridSUV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6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8"/>
                <a:hlinkMouseOver r:id="rId6"/>
              </a:rPr>
              <a:t>PowerSubsystem Fuel Flow Definition</a:t>
            </a:r>
            <a:r>
              <a:rPr lang="en-GB" sz="1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19"/>
                <a:hlinkMouseOver r:id="rId20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1"/>
                <a:hlinkMouseOver r:id="rId22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3"/>
                <a:hlinkMouseOver r:id="rId24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5"/>
                <a:hlinkMouseOver r:id="rId26"/>
              </a:rPr>
              <a:t>Acceleration Requirement Refinement and Verification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7"/>
                <a:hlinkMouseOver r:id="rId28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9"/>
                <a:hlinkMouseOver r:id="rId30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1"/>
                <a:hlinkMouseOver r:id="rId32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3"/>
                <a:hlinkMouseOver r:id="rId34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5"/>
                <a:hlinkMouseOver r:id="rId36"/>
              </a:rPr>
              <a:t>HybridSUV Breakdown</a:t>
            </a:r>
            <a:r>
              <a:rPr lang="en-GB" sz="15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EDE650-F835-458A-BBB7-8F5FB2EACCF2}" type="datetime5">
              <a:rPr lang="en-US"/>
              <a:pPr>
                <a:defRPr/>
              </a:pPr>
              <a:t>15-Feb-11</a:t>
            </a:fld>
            <a:endParaRPr lang="en-US"/>
          </a:p>
        </p:txBody>
      </p:sp>
      <p:sp>
        <p:nvSpPr>
          <p:cNvPr id="27650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0DFD5-ABB7-42FD-A633-3B4CA2DD6D4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1 – Change Requirements to 2016 ULEV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Marketing opens change request</a:t>
            </a:r>
          </a:p>
          <a:p>
            <a:pPr lvl="1" eaLnBrk="1" hangingPunct="1"/>
            <a:r>
              <a:rPr lang="en-US" sz="1800" smtClean="0"/>
              <a:t>Need to change vehicle to meet 2016 ULEV standards</a:t>
            </a:r>
          </a:p>
          <a:p>
            <a:pPr lvl="1" eaLnBrk="1" hangingPunct="1"/>
            <a:r>
              <a:rPr lang="en-US" sz="1800" smtClean="0"/>
              <a:t>Change request has problem item REQ-000144/A attached</a:t>
            </a:r>
          </a:p>
          <a:p>
            <a:pPr lvl="1" eaLnBrk="1" hangingPunct="1"/>
            <a:r>
              <a:rPr lang="en-US" sz="1800" smtClean="0"/>
              <a:t>Change request has reference item AKY251614/001 attached (this is the context, unconfigured for this step)</a:t>
            </a:r>
          </a:p>
          <a:p>
            <a:pPr eaLnBrk="1" hangingPunct="1"/>
            <a:r>
              <a:rPr lang="en-US" sz="2000" smtClean="0"/>
              <a:t>Released REQ-000144/A is </a:t>
            </a:r>
            <a:r>
              <a:rPr lang="en-US" sz="2000" u="sng" smtClean="0"/>
              <a:t>revise</a:t>
            </a:r>
            <a:r>
              <a:rPr lang="en-US" sz="2000" smtClean="0"/>
              <a:t>d to begin work on version “B”</a:t>
            </a:r>
          </a:p>
          <a:p>
            <a:pPr eaLnBrk="1" hangingPunct="1"/>
            <a:r>
              <a:rPr lang="en-US" sz="2000" smtClean="0"/>
              <a:t>When version “B” is finished it is released, then next higher assembly (REQ-000181/A) is revised to include this new version, and released</a:t>
            </a:r>
          </a:p>
          <a:p>
            <a:pPr lvl="1" eaLnBrk="1" hangingPunct="1"/>
            <a:r>
              <a:rPr lang="en-US" sz="1800" smtClean="0"/>
              <a:t>Same sequence for each level to the top of the requirements tree (AKY251614/001)</a:t>
            </a:r>
          </a:p>
          <a:p>
            <a:pPr lvl="1" eaLnBrk="1" hangingPunct="1"/>
            <a:r>
              <a:rPr lang="en-US" sz="1800" smtClean="0"/>
              <a:t>Becomes /002 from the change</a:t>
            </a:r>
          </a:p>
          <a:p>
            <a:pPr eaLnBrk="1" hangingPunct="1"/>
            <a:r>
              <a:rPr lang="en-US" sz="2000" smtClean="0"/>
              <a:t>Postcondition – Released requirements context now has AKY251614/002, REQ-000181/B, REQ-000144/B, rest are not changed.</a:t>
            </a:r>
            <a:endParaRPr lang="en-US" smtClean="0"/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4BCDA7E-3682-4FCE-845A-58A00ED68B7D}" type="slidenum">
              <a:rPr lang="en-US" sz="1000">
                <a:latin typeface="+mn-lt"/>
                <a:cs typeface="+mn-cs"/>
              </a:rPr>
              <a:pPr algn="r">
                <a:defRPr/>
              </a:pPr>
              <a:t>7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600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TC UA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5791200" y="609600"/>
            <a:ext cx="2514600" cy="533400"/>
          </a:xfrm>
          <a:prstGeom prst="wedgeRoundRectCallout">
            <a:avLst>
              <a:gd name="adj1" fmla="val -49810"/>
              <a:gd name="adj2" fmla="val 2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TCE REQ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781800" y="1219200"/>
            <a:ext cx="2514600" cy="457200"/>
          </a:xfrm>
          <a:prstGeom prst="wedgeRoundRectCallout">
            <a:avLst>
              <a:gd name="adj1" fmla="val -42296"/>
              <a:gd name="adj2" fmla="val 2836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-1905000" y="2514600"/>
            <a:ext cx="2514600" cy="533400"/>
          </a:xfrm>
          <a:prstGeom prst="wedgeRoundRectCallout">
            <a:avLst>
              <a:gd name="adj1" fmla="val 48801"/>
              <a:gd name="adj2" fmla="val 157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Requirements change occurs here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28600" y="3581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-1828800" y="5334000"/>
            <a:ext cx="2514600" cy="533400"/>
          </a:xfrm>
          <a:prstGeom prst="wedgeRoundRectCallout">
            <a:avLst>
              <a:gd name="adj1" fmla="val 65278"/>
              <a:gd name="adj2" fmla="val -255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144 is a child of 181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7543800" y="3429000"/>
            <a:ext cx="2514600" cy="533400"/>
          </a:xfrm>
          <a:prstGeom prst="wedgeRoundRectCallout">
            <a:avLst>
              <a:gd name="adj1" fmla="val -91162"/>
              <a:gd name="adj2" fmla="val -147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/001 Version 1</a:t>
            </a: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-45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OSLC PLM Reference Model 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Pre-condition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PLM Reference Model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93775" y="186531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CR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930400" y="32337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Req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170488" y="330676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Implem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657600" y="2514600"/>
            <a:ext cx="15843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600"/>
              <a:t>System or </a:t>
            </a:r>
          </a:p>
          <a:p>
            <a:pPr algn="ctr"/>
            <a:r>
              <a:rPr lang="en-GB" sz="1600"/>
              <a:t>product context</a:t>
            </a:r>
          </a:p>
        </p:txBody>
      </p:sp>
      <p:cxnSp>
        <p:nvCxnSpPr>
          <p:cNvPr id="61448" name="AutoShape 8"/>
          <p:cNvCxnSpPr>
            <a:cxnSpLocks noChangeShapeType="1"/>
            <a:stCxn id="61445" idx="3"/>
            <a:endCxn id="61446" idx="1"/>
          </p:cNvCxnSpPr>
          <p:nvPr/>
        </p:nvCxnSpPr>
        <p:spPr bwMode="auto">
          <a:xfrm>
            <a:off x="3514725" y="3522663"/>
            <a:ext cx="1655763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49" name="AutoShape 9"/>
          <p:cNvCxnSpPr>
            <a:cxnSpLocks noChangeShapeType="1"/>
            <a:stCxn id="61447" idx="2"/>
            <a:endCxn id="61446" idx="1"/>
          </p:cNvCxnSpPr>
          <p:nvPr/>
        </p:nvCxnSpPr>
        <p:spPr bwMode="auto">
          <a:xfrm>
            <a:off x="4449763" y="3090863"/>
            <a:ext cx="720725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1450" name="AutoShape 10"/>
          <p:cNvCxnSpPr>
            <a:cxnSpLocks noChangeShapeType="1"/>
            <a:stCxn id="61447" idx="1"/>
            <a:endCxn id="61445" idx="0"/>
          </p:cNvCxnSpPr>
          <p:nvPr/>
        </p:nvCxnSpPr>
        <p:spPr bwMode="auto">
          <a:xfrm flipH="1">
            <a:off x="2722563" y="2803525"/>
            <a:ext cx="935037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441700" y="3162300"/>
            <a:ext cx="170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Controlled config</a:t>
            </a:r>
          </a:p>
        </p:txBody>
      </p:sp>
      <p:cxnSp>
        <p:nvCxnSpPr>
          <p:cNvPr id="61452" name="AutoShape 12"/>
          <p:cNvCxnSpPr>
            <a:cxnSpLocks noChangeShapeType="1"/>
            <a:stCxn id="61444" idx="3"/>
            <a:endCxn id="61447" idx="1"/>
          </p:cNvCxnSpPr>
          <p:nvPr/>
        </p:nvCxnSpPr>
        <p:spPr bwMode="auto">
          <a:xfrm>
            <a:off x="2578100" y="2154238"/>
            <a:ext cx="1079500" cy="649287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</p:cxn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410200" y="1447800"/>
            <a:ext cx="3810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200"/>
              <a:t>Primary concerns 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CR – Change Request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Req – Requirement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Context – Product and System context e.g. classification, configuration, effectivity</a:t>
            </a:r>
          </a:p>
          <a:p>
            <a:pPr lvl="1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1200"/>
              <a:t>Implem – Product and System implementation in models and documents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81000" y="1447800"/>
            <a:ext cx="181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200"/>
              <a:t>Scenario pre-condition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working_18012011</Template>
  <TotalTime>1721</TotalTime>
  <Words>2483</Words>
  <Application>Microsoft Office PowerPoint</Application>
  <PresentationFormat>On-screen Show (4:3)</PresentationFormat>
  <Paragraphs>479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Wingdings</vt:lpstr>
      <vt:lpstr>Calibri</vt:lpstr>
      <vt:lpstr>Times New Roman</vt:lpstr>
      <vt:lpstr>Watermark</vt:lpstr>
      <vt:lpstr>Watermark</vt:lpstr>
      <vt:lpstr>HSUV Example Change Scenario</vt:lpstr>
      <vt:lpstr>The goal of this activity</vt:lpstr>
      <vt:lpstr>Storyboard idea</vt:lpstr>
      <vt:lpstr>Comments </vt:lpstr>
      <vt:lpstr>Preconditions</vt:lpstr>
      <vt:lpstr>PLM reference model</vt:lpstr>
      <vt:lpstr>Story 1 Step 1 – Change Requirements to 2016 ULEV</vt:lpstr>
      <vt:lpstr>OSLC PLM Reference Model </vt:lpstr>
      <vt:lpstr>The PLM Reference Model </vt:lpstr>
      <vt:lpstr>HSUV Product structure view – pre-condition</vt:lpstr>
      <vt:lpstr>HSUV Example Systems breakdown diagram – pre-condition</vt:lpstr>
      <vt:lpstr>HSUV Specification Requirements diagram pre-condition for AKY251614/001</vt:lpstr>
      <vt:lpstr>HSUV Specification Requirements derivation diagram pre-condition for AKY251614/001</vt:lpstr>
      <vt:lpstr>HSUV system breakdown AMGC60112/001 pre-condition</vt:lpstr>
      <vt:lpstr>HSUV Specification Requirements package diagram pre-condition for AKY251614/001 and key implementation relationship </vt:lpstr>
      <vt:lpstr>HSUV Power Sub-system bdd diagram pre-condition for AMG60104/001 which satisfies AKY251614/001</vt:lpstr>
      <vt:lpstr>HSUV Power Control Unit bdd diagram pre-condition for AMG60107/001 which is the ECU for AMG60104/001</vt:lpstr>
      <vt:lpstr>Not currently used in the scenario</vt:lpstr>
      <vt:lpstr>HSUV Combined Motor Generator ibd diagram pre-condition for AMG60107/001 which is the ECU for AMG60104/001</vt:lpstr>
      <vt:lpstr>Change scenario flow</vt:lpstr>
      <vt:lpstr>Change Requirements to 2016 ULEV  Mock up – Story 1 Step 1-1</vt:lpstr>
      <vt:lpstr>Change Requirements to 2016 ULEV  Mock up – Story 1 Step 1-1</vt:lpstr>
      <vt:lpstr>Check out REQ-000144/A &gt; REQ-000144/B</vt:lpstr>
      <vt:lpstr>Change Requirements to 2016 ULEV  Mock up – Story 1 Step 1-1</vt:lpstr>
      <vt:lpstr>REQ-000144/B built out with alternative effectivity based upon Region=US, Emissions=ULEV</vt:lpstr>
      <vt:lpstr>Change Requirements to 2016 ULEV  Mock up – Story 1 Step 1-2</vt:lpstr>
      <vt:lpstr>REQ-000181/A &gt; Revision B</vt:lpstr>
      <vt:lpstr>HSUV Product structure view  – Story 1 Step 1 post -condition</vt:lpstr>
      <vt:lpstr>Workings</vt:lpstr>
      <vt:lpstr>Slide 30</vt:lpstr>
      <vt:lpstr>Story 1 Step 2 – Change Design to Meet Revised Requirements</vt:lpstr>
      <vt:lpstr>Change Design to Meet Revised Requirements  Mock up – Story 1 Step 2-1</vt:lpstr>
      <vt:lpstr>PLM reference model</vt:lpstr>
      <vt:lpstr>Step 1 – Change Requirements to 2016 ULEV (V12 notes</vt:lpstr>
      <vt:lpstr>Step 2 – Change Design to Meet Revised Requirements (V12 notes</vt:lpstr>
      <vt:lpstr>Story 2 Step 1– Change of Requirements to add Variant for EU</vt:lpstr>
      <vt:lpstr>PLM reference model</vt:lpstr>
      <vt:lpstr>Story 2 Step 2 – Change Design to Meet Revised Requirements for variants</vt:lpstr>
      <vt:lpstr>Key Configuration Capabilities of the Model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HSUV Example Change Scenario</dc:title>
  <dc:creator>hz0wyg-e</dc:creator>
  <cp:lastModifiedBy>Gray Bachelor</cp:lastModifiedBy>
  <cp:revision>81</cp:revision>
  <dcterms:created xsi:type="dcterms:W3CDTF">2011-01-24T20:17:15Z</dcterms:created>
  <dcterms:modified xsi:type="dcterms:W3CDTF">2011-02-15T17:14:33Z</dcterms:modified>
</cp:coreProperties>
</file>