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70" r:id="rId3"/>
    <p:sldId id="266" r:id="rId4"/>
    <p:sldId id="271" r:id="rId5"/>
    <p:sldId id="257" r:id="rId6"/>
    <p:sldId id="268" r:id="rId7"/>
    <p:sldId id="258" r:id="rId8"/>
    <p:sldId id="291" r:id="rId9"/>
    <p:sldId id="286" r:id="rId10"/>
    <p:sldId id="292" r:id="rId11"/>
    <p:sldId id="285" r:id="rId12"/>
    <p:sldId id="284" r:id="rId13"/>
    <p:sldId id="293" r:id="rId14"/>
    <p:sldId id="290" r:id="rId15"/>
    <p:sldId id="287" r:id="rId16"/>
    <p:sldId id="288" r:id="rId17"/>
    <p:sldId id="289" r:id="rId18"/>
    <p:sldId id="300" r:id="rId19"/>
    <p:sldId id="294" r:id="rId20"/>
    <p:sldId id="295" r:id="rId21"/>
    <p:sldId id="281" r:id="rId22"/>
    <p:sldId id="298" r:id="rId23"/>
    <p:sldId id="297" r:id="rId24"/>
    <p:sldId id="299" r:id="rId25"/>
    <p:sldId id="301" r:id="rId26"/>
    <p:sldId id="282" r:id="rId27"/>
    <p:sldId id="302" r:id="rId28"/>
    <p:sldId id="304" r:id="rId29"/>
    <p:sldId id="303" r:id="rId30"/>
    <p:sldId id="263" r:id="rId31"/>
    <p:sldId id="259" r:id="rId32"/>
    <p:sldId id="283" r:id="rId33"/>
    <p:sldId id="272" r:id="rId34"/>
    <p:sldId id="274" r:id="rId35"/>
    <p:sldId id="275" r:id="rId36"/>
    <p:sldId id="276" r:id="rId37"/>
    <p:sldId id="277" r:id="rId38"/>
    <p:sldId id="278" r:id="rId39"/>
    <p:sldId id="279" r:id="rId40"/>
  </p:sldIdLst>
  <p:sldSz cx="9144000" cy="6858000" type="screen4x3"/>
  <p:notesSz cx="68834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EAEAEA"/>
    <a:srgbClr val="FF0000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24" autoAdjust="0"/>
    <p:restoredTop sz="99858" autoAdjust="0"/>
  </p:normalViewPr>
  <p:slideViewPr>
    <p:cSldViewPr>
      <p:cViewPr>
        <p:scale>
          <a:sx n="100" d="100"/>
          <a:sy n="100" d="100"/>
        </p:scale>
        <p:origin x="-1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9890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8204A18A-ED52-481E-A898-FB75FA749051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705350"/>
            <a:ext cx="55054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880E4646-2B09-41D8-81C5-0194FB1E3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50F9F9-D7C8-4290-8A16-EEF9EF093241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5059" name="Slide Number Placeholder 3"/>
          <p:cNvSpPr txBox="1">
            <a:spLocks noGrp="1"/>
          </p:cNvSpPr>
          <p:nvPr/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39" tIns="47969" rIns="95939" bIns="47969" anchor="b"/>
          <a:lstStyle/>
          <a:p>
            <a:pPr algn="r" defTabSz="958850"/>
            <a:fld id="{2B4AD753-4AEF-42FC-9D42-FC13B874CD00}" type="slidenum">
              <a:rPr lang="en-US" sz="1300">
                <a:latin typeface="Calibri" pitchFamily="34" charset="0"/>
              </a:rPr>
              <a:pPr algn="r" defTabSz="958850"/>
              <a:t>35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39" tIns="47969" rIns="95939" bIns="47969" anchor="b"/>
          <a:lstStyle/>
          <a:p>
            <a:pPr algn="r" defTabSz="958850"/>
            <a:fld id="{473229DF-4A8D-4B23-92CF-1AD33F5EF7BB}" type="slidenum">
              <a:rPr lang="en-US" sz="1300">
                <a:latin typeface="Calibri" pitchFamily="34" charset="0"/>
              </a:rPr>
              <a:pPr algn="r" defTabSz="958850"/>
              <a:t>39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286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4845D-FB3A-4E88-863D-A09170B899D3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B4156-B933-4B46-B8E2-F814F8014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F3DA0-739B-4FEB-BC2A-56D5A0B1603E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F16A4-332A-41D8-BEB9-032576AF0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42CC2-A99D-49FE-BF60-E329D4C366AD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F3178-6E79-4B29-82A5-10CB6E7B7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BA4DD-B329-435F-B327-35D5F3D848CA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16865-DB4F-4DCB-9088-F07773DB4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826D7-F8B5-4E1B-9FDC-F4C916ACBA02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DD283-684E-412A-BE94-35CDD47D1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23E9-DAD2-4FA8-BDB1-0CB6E5B341DF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8C5C7-CEDD-4CB7-859A-AF48577A2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F9626-A206-42ED-B70B-845D296A7144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42AE0-BB5B-4267-B5D7-9F5C973B9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ACA90-50FF-4E59-9AE4-9969070AFB64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4129D-2215-4B7F-8C13-7D3A2DE72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54912-510F-42D8-9412-7A68F760DC08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0FF13-8285-454C-A0D6-42A761F02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DCBE2-986A-4D96-A84C-9F131D3E3317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93CAA-2EB3-458E-9C29-CD3D1D877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125DE-8B5A-4706-B832-60B9B3A33704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3FB06-1678-4898-9E52-8C240D6C0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5A6E0-2787-4DD7-BC7A-015ACB7CFFFD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B21CA-1232-4E34-9844-F7DD640A5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7651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27652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27653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27654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27655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0DD636F4-5881-4F21-8351-1DA29BE0188A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186CC328-E2E4-4DE3-BB7B-269BBC1F0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noDoc.html" TargetMode="External"/><Relationship Id="rId13" Type="http://schemas.openxmlformats.org/officeDocument/2006/relationships/hyperlink" Target="content/documentation/_njwdJdFUEd-fE-Wuhp3_Ng.htm" TargetMode="External"/><Relationship Id="rId18" Type="http://schemas.openxmlformats.org/officeDocument/2006/relationships/hyperlink" Target="HSUVModel_Release_12/HSUVModel/html/content/PowerSubsystem%20Fuel%20Flow%20Definition.htm" TargetMode="External"/><Relationship Id="rId26" Type="http://schemas.openxmlformats.org/officeDocument/2006/relationships/hyperlink" Target="HSUVModel_Release_12/HSUVModel/html/content/HSUV%20Specification.htm" TargetMode="External"/><Relationship Id="rId3" Type="http://schemas.openxmlformats.org/officeDocument/2006/relationships/hyperlink" Target="HSUVModel_Release_12/HSUVModel/html/content/SAE%20J1491.htm" TargetMode="External"/><Relationship Id="rId21" Type="http://schemas.openxmlformats.org/officeDocument/2006/relationships/hyperlink" Target="HSUVModel_Release_12/HSUVModel/html/content/HybridSUV%20Breakdown.htm" TargetMode="External"/><Relationship Id="rId34" Type="http://schemas.openxmlformats.org/officeDocument/2006/relationships/hyperlink" Target="HSUVModel_Release_12/HSUVModel/html/content/Requirements%20Derivation.htm" TargetMode="External"/><Relationship Id="rId7" Type="http://schemas.openxmlformats.org/officeDocument/2006/relationships/hyperlink" Target="HSUVModel_Release_12/HSUVModel/html/content/Fuel%20Flow%20Rate%20Determination.htm" TargetMode="External"/><Relationship Id="rId12" Type="http://schemas.openxmlformats.org/officeDocument/2006/relationships/hyperlink" Target="HSUVModel_Release_12/HSUVModel/html/content/PowerControlUnit%20Breakdown%20id=AMG60107%20version=002.htm" TargetMode="External"/><Relationship Id="rId17" Type="http://schemas.openxmlformats.org/officeDocument/2006/relationships/hyperlink" Target="content/documentation/_YXN4gNfJEd-LMfra9Z_SJQ.htm" TargetMode="External"/><Relationship Id="rId25" Type="http://schemas.openxmlformats.org/officeDocument/2006/relationships/hyperlink" Target="HSUVModel_Release_12/HSUVModel/html/content/HSUVExample%20Breakdown.htm" TargetMode="External"/><Relationship Id="rId33" Type="http://schemas.openxmlformats.org/officeDocument/2006/relationships/hyperlink" Target="content/documentation/_njwXt9FUEd-fE-Wuhp3_Ng.htm" TargetMode="External"/><Relationship Id="rId2" Type="http://schemas.openxmlformats.org/officeDocument/2006/relationships/notesSlide" Target="../notesSlides/notesSlide33.xml"/><Relationship Id="rId16" Type="http://schemas.openxmlformats.org/officeDocument/2006/relationships/hyperlink" Target="HSUVModel_Release_12/HSUVModel/html/content/PowerControlUnit%20Breakdown%20id=AMG60107%20version=003.htm" TargetMode="External"/><Relationship Id="rId20" Type="http://schemas.openxmlformats.org/officeDocument/2006/relationships/hyperlink" Target="content/documentation/_03L6P9FUEd-fE-Wuhp3_Ng.htm" TargetMode="External"/><Relationship Id="rId29" Type="http://schemas.openxmlformats.org/officeDocument/2006/relationships/hyperlink" Target="content/documentation/_njwZRNFUEd-fE-Wuhp3_Ng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tent/documentation/_sKDFgNbnEd-ugt8RCbp9gQ.htm" TargetMode="External"/><Relationship Id="rId11" Type="http://schemas.openxmlformats.org/officeDocument/2006/relationships/hyperlink" Target="content/documentation/_njwe69FUEd-fE-Wuhp3_Ng.htm" TargetMode="External"/><Relationship Id="rId24" Type="http://schemas.openxmlformats.org/officeDocument/2006/relationships/hyperlink" Target="content/documentation/_cQ_QUNfSEd-LMfra9Z_SJQ.htm" TargetMode="External"/><Relationship Id="rId32" Type="http://schemas.openxmlformats.org/officeDocument/2006/relationships/hyperlink" Target="HSUVModel_Release_12/HSUVModel/html/content/PowerSubsystem%20Breakdown%20id=AMG60104%20version=001.htm" TargetMode="External"/><Relationship Id="rId37" Type="http://schemas.openxmlformats.org/officeDocument/2006/relationships/hyperlink" Target="content/documentation/_glvbsdFUEd-fE-Wuhp3_Ng.htm" TargetMode="External"/><Relationship Id="rId5" Type="http://schemas.openxmlformats.org/officeDocument/2006/relationships/hyperlink" Target="HSUVModel_Release_12/HSUVModel/html/content/PowerControlUnit%20Breakdown%20id=AMG60107%20version=001.htm" TargetMode="External"/><Relationship Id="rId15" Type="http://schemas.openxmlformats.org/officeDocument/2006/relationships/hyperlink" Target="content/documentation/_YXN6ddfJEd-LMfra9Z_SJQ.htm" TargetMode="External"/><Relationship Id="rId23" Type="http://schemas.openxmlformats.org/officeDocument/2006/relationships/hyperlink" Target="HSUVModel_Release_12/HSUVModel/html/content/PowerSubsystem%20Breakdown%20id=AMG60104%20version=003.htm" TargetMode="External"/><Relationship Id="rId28" Type="http://schemas.openxmlformats.org/officeDocument/2006/relationships/hyperlink" Target="HSUVModel_Release_12/HSUVModel/html/content/PowerSubsystem%20Breakdown%20id=AMG60104%20version=002.htm" TargetMode="External"/><Relationship Id="rId36" Type="http://schemas.openxmlformats.org/officeDocument/2006/relationships/hyperlink" Target="HSUVModel_Release_12/HSUVModel/html/content/Acceleration%20Requirement%20Refinement%20and%20Verification.htm" TargetMode="External"/><Relationship Id="rId10" Type="http://schemas.openxmlformats.org/officeDocument/2006/relationships/hyperlink" Target="HSUVModel_Release_12/HSUVModel/html/content/Alternative%201%20-%20Combined%20Motor%20Generator%20id=AMG60107%20version=002.htm" TargetMode="External"/><Relationship Id="rId19" Type="http://schemas.openxmlformats.org/officeDocument/2006/relationships/hyperlink" Target="HSUVModel_Release_12/HSUVModel/html/content/Operational%20Use%20Cases.htm" TargetMode="External"/><Relationship Id="rId31" Type="http://schemas.openxmlformats.org/officeDocument/2006/relationships/hyperlink" Target="content/documentation/_njwVQdFUEd-fE-Wuhp3_Ng.htm" TargetMode="External"/><Relationship Id="rId4" Type="http://schemas.openxmlformats.org/officeDocument/2006/relationships/hyperlink" Target="content/documentation/_SBEEAQh3EeCsHLx77MnunQ.htm" TargetMode="External"/><Relationship Id="rId9" Type="http://schemas.openxmlformats.org/officeDocument/2006/relationships/hyperlink" Target="HSUVModel_Release_12/HSUVModel/html/content/Alternative%201%20-%20Combined%20Motor%20Generator%20id=AMG60107%20version=001.htm" TargetMode="External"/><Relationship Id="rId14" Type="http://schemas.openxmlformats.org/officeDocument/2006/relationships/hyperlink" Target="HSUVModel_Release_12/HSUVModel/html/content/Alternative%201%20-%20Combined%20Motor%20Generator%20id=AMG60107%20version=003.htm" TargetMode="External"/><Relationship Id="rId22" Type="http://schemas.openxmlformats.org/officeDocument/2006/relationships/hyperlink" Target="content/documentation/_njwWKdFUEd-fE-Wuhp3_Ng.htm" TargetMode="External"/><Relationship Id="rId27" Type="http://schemas.openxmlformats.org/officeDocument/2006/relationships/hyperlink" Target="content/documentation/_glvatNFUEd-fE-Wuhp3_Ng.htm" TargetMode="External"/><Relationship Id="rId30" Type="http://schemas.openxmlformats.org/officeDocument/2006/relationships/hyperlink" Target="HSUVModel_Release_12/HSUVModel/html/content/Automotive%20Domain%20Breakdown.htm" TargetMode="External"/><Relationship Id="rId35" Type="http://schemas.openxmlformats.org/officeDocument/2006/relationships/hyperlink" Target="content/documentation/_glvbQtFUEd-fE-Wuhp3_Ng.htm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noDoc.html" TargetMode="External"/><Relationship Id="rId13" Type="http://schemas.openxmlformats.org/officeDocument/2006/relationships/hyperlink" Target="content/documentation/_njwdJdFUEd-fE-Wuhp3_Ng.htm" TargetMode="External"/><Relationship Id="rId18" Type="http://schemas.openxmlformats.org/officeDocument/2006/relationships/hyperlink" Target="HSUVModel_Release_12/HSUVModel/html/content/PowerSubsystem%20Fuel%20Flow%20Definition.htm" TargetMode="External"/><Relationship Id="rId26" Type="http://schemas.openxmlformats.org/officeDocument/2006/relationships/hyperlink" Target="HSUVModel_Release_12/HSUVModel/html/content/HSUV%20Specification.htm" TargetMode="External"/><Relationship Id="rId3" Type="http://schemas.openxmlformats.org/officeDocument/2006/relationships/hyperlink" Target="HSUVModel_Release_12/HSUVModel/html/content/SAE%20J1491.htm" TargetMode="External"/><Relationship Id="rId21" Type="http://schemas.openxmlformats.org/officeDocument/2006/relationships/hyperlink" Target="HSUVModel_Release_12/HSUVModel/html/content/HybridSUV%20Breakdown.htm" TargetMode="External"/><Relationship Id="rId34" Type="http://schemas.openxmlformats.org/officeDocument/2006/relationships/hyperlink" Target="HSUVModel_Release_12/HSUVModel/html/content/Requirements%20Derivation.htm" TargetMode="External"/><Relationship Id="rId7" Type="http://schemas.openxmlformats.org/officeDocument/2006/relationships/hyperlink" Target="HSUVModel_Release_12/HSUVModel/html/content/Fuel%20Flow%20Rate%20Determination.htm" TargetMode="External"/><Relationship Id="rId12" Type="http://schemas.openxmlformats.org/officeDocument/2006/relationships/hyperlink" Target="HSUVModel_Release_12/HSUVModel/html/content/PowerControlUnit%20Breakdown%20id=AMG60107%20version=002.htm" TargetMode="External"/><Relationship Id="rId17" Type="http://schemas.openxmlformats.org/officeDocument/2006/relationships/hyperlink" Target="content/documentation/_YXN4gNfJEd-LMfra9Z_SJQ.htm" TargetMode="External"/><Relationship Id="rId25" Type="http://schemas.openxmlformats.org/officeDocument/2006/relationships/hyperlink" Target="HSUVModel_Release_12/HSUVModel/html/content/HSUVExample%20Breakdown.htm" TargetMode="External"/><Relationship Id="rId33" Type="http://schemas.openxmlformats.org/officeDocument/2006/relationships/hyperlink" Target="content/documentation/_njwXt9FUEd-fE-Wuhp3_Ng.htm" TargetMode="External"/><Relationship Id="rId2" Type="http://schemas.openxmlformats.org/officeDocument/2006/relationships/notesSlide" Target="../notesSlides/notesSlide37.xml"/><Relationship Id="rId16" Type="http://schemas.openxmlformats.org/officeDocument/2006/relationships/hyperlink" Target="HSUVModel_Release_12/HSUVModel/html/content/PowerControlUnit%20Breakdown%20id=AMG60107%20version=003.htm" TargetMode="External"/><Relationship Id="rId20" Type="http://schemas.openxmlformats.org/officeDocument/2006/relationships/hyperlink" Target="content/documentation/_03L6P9FUEd-fE-Wuhp3_Ng.htm" TargetMode="External"/><Relationship Id="rId29" Type="http://schemas.openxmlformats.org/officeDocument/2006/relationships/hyperlink" Target="content/documentation/_njwZRNFUEd-fE-Wuhp3_Ng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content/documentation/_sKDFgNbnEd-ugt8RCbp9gQ.htm" TargetMode="External"/><Relationship Id="rId11" Type="http://schemas.openxmlformats.org/officeDocument/2006/relationships/hyperlink" Target="content/documentation/_njwe69FUEd-fE-Wuhp3_Ng.htm" TargetMode="External"/><Relationship Id="rId24" Type="http://schemas.openxmlformats.org/officeDocument/2006/relationships/hyperlink" Target="content/documentation/_cQ_QUNfSEd-LMfra9Z_SJQ.htm" TargetMode="External"/><Relationship Id="rId32" Type="http://schemas.openxmlformats.org/officeDocument/2006/relationships/hyperlink" Target="HSUVModel_Release_12/HSUVModel/html/content/PowerSubsystem%20Breakdown%20id=AMG60104%20version=001.htm" TargetMode="External"/><Relationship Id="rId37" Type="http://schemas.openxmlformats.org/officeDocument/2006/relationships/hyperlink" Target="content/documentation/_glvbsdFUEd-fE-Wuhp3_Ng.htm" TargetMode="External"/><Relationship Id="rId5" Type="http://schemas.openxmlformats.org/officeDocument/2006/relationships/hyperlink" Target="HSUVModel_Release_12/HSUVModel/html/content/PowerControlUnit%20Breakdown%20id=AMG60107%20version=001.htm" TargetMode="External"/><Relationship Id="rId15" Type="http://schemas.openxmlformats.org/officeDocument/2006/relationships/hyperlink" Target="content/documentation/_YXN6ddfJEd-LMfra9Z_SJQ.htm" TargetMode="External"/><Relationship Id="rId23" Type="http://schemas.openxmlformats.org/officeDocument/2006/relationships/hyperlink" Target="HSUVModel_Release_12/HSUVModel/html/content/PowerSubsystem%20Breakdown%20id=AMG60104%20version=003.htm" TargetMode="External"/><Relationship Id="rId28" Type="http://schemas.openxmlformats.org/officeDocument/2006/relationships/hyperlink" Target="HSUVModel_Release_12/HSUVModel/html/content/PowerSubsystem%20Breakdown%20id=AMG60104%20version=002.htm" TargetMode="External"/><Relationship Id="rId36" Type="http://schemas.openxmlformats.org/officeDocument/2006/relationships/hyperlink" Target="HSUVModel_Release_12/HSUVModel/html/content/Acceleration%20Requirement%20Refinement%20and%20Verification.htm" TargetMode="External"/><Relationship Id="rId10" Type="http://schemas.openxmlformats.org/officeDocument/2006/relationships/hyperlink" Target="HSUVModel_Release_12/HSUVModel/html/content/Alternative%201%20-%20Combined%20Motor%20Generator%20id=AMG60107%20version=002.htm" TargetMode="External"/><Relationship Id="rId19" Type="http://schemas.openxmlformats.org/officeDocument/2006/relationships/hyperlink" Target="HSUVModel_Release_12/HSUVModel/html/content/Operational%20Use%20Cases.htm" TargetMode="External"/><Relationship Id="rId31" Type="http://schemas.openxmlformats.org/officeDocument/2006/relationships/hyperlink" Target="content/documentation/_njwVQdFUEd-fE-Wuhp3_Ng.htm" TargetMode="External"/><Relationship Id="rId4" Type="http://schemas.openxmlformats.org/officeDocument/2006/relationships/hyperlink" Target="content/documentation/_SBEEAQh3EeCsHLx77MnunQ.htm" TargetMode="External"/><Relationship Id="rId9" Type="http://schemas.openxmlformats.org/officeDocument/2006/relationships/hyperlink" Target="HSUVModel_Release_12/HSUVModel/html/content/Alternative%201%20-%20Combined%20Motor%20Generator%20id=AMG60107%20version=001.htm" TargetMode="External"/><Relationship Id="rId14" Type="http://schemas.openxmlformats.org/officeDocument/2006/relationships/hyperlink" Target="HSUVModel_Release_12/HSUVModel/html/content/Alternative%201%20-%20Combined%20Motor%20Generator%20id=AMG60107%20version=003.htm" TargetMode="External"/><Relationship Id="rId22" Type="http://schemas.openxmlformats.org/officeDocument/2006/relationships/hyperlink" Target="content/documentation/_njwWKdFUEd-fE-Wuhp3_Ng.htm" TargetMode="External"/><Relationship Id="rId27" Type="http://schemas.openxmlformats.org/officeDocument/2006/relationships/hyperlink" Target="content/documentation/_glvatNFUEd-fE-Wuhp3_Ng.htm" TargetMode="External"/><Relationship Id="rId30" Type="http://schemas.openxmlformats.org/officeDocument/2006/relationships/hyperlink" Target="HSUVModel_Release_12/HSUVModel/html/content/Automotive%20Domain%20Breakdown.htm" TargetMode="External"/><Relationship Id="rId35" Type="http://schemas.openxmlformats.org/officeDocument/2006/relationships/hyperlink" Target="content/documentation/_glvbQtFUEd-fE-Wuhp3_Ng.htm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content/documentation/_sKDFgNbnEd-ugt8RCbp9gQ.htm" TargetMode="External"/><Relationship Id="rId13" Type="http://schemas.openxmlformats.org/officeDocument/2006/relationships/hyperlink" Target="content/documentation/_njwdJdFUEd-fE-Wuhp3_Ng.htm" TargetMode="External"/><Relationship Id="rId18" Type="http://schemas.openxmlformats.org/officeDocument/2006/relationships/hyperlink" Target="HSUVModel_Release_11/HSUVModel/html/content/PowerSubsystem%20Fuel%20Flow%20Definition.htm" TargetMode="External"/><Relationship Id="rId26" Type="http://schemas.openxmlformats.org/officeDocument/2006/relationships/hyperlink" Target="content/documentation/_glvbsdFUEd-fE-Wuhp3_Ng.htm" TargetMode="External"/><Relationship Id="rId3" Type="http://schemas.openxmlformats.org/officeDocument/2006/relationships/hyperlink" Target="HSUVModel_Release_11/HSUVModel/html/content/SAE%20J1491.htm" TargetMode="External"/><Relationship Id="rId21" Type="http://schemas.openxmlformats.org/officeDocument/2006/relationships/hyperlink" Target="HSUVModel_Release_11/HSUVModel/html/content/PowerSubsystem%20Breakdown%20id=AMG60104%20version=001.htm" TargetMode="External"/><Relationship Id="rId34" Type="http://schemas.openxmlformats.org/officeDocument/2006/relationships/hyperlink" Target="content/documentation/_glvbQtFUEd-fE-Wuhp3_Ng.htm" TargetMode="External"/><Relationship Id="rId7" Type="http://schemas.openxmlformats.org/officeDocument/2006/relationships/hyperlink" Target="HSUVModel_Release_11/HSUVModel/html/content/PowerControlUnit%20Breakdown%20id=AMG60107%20version=001.htm" TargetMode="External"/><Relationship Id="rId12" Type="http://schemas.openxmlformats.org/officeDocument/2006/relationships/hyperlink" Target="HSUVModel_Release_11/HSUVModel/html/content/PowerControlUnit%20Breakdown%20id=AMG60107%20version=002.htm" TargetMode="External"/><Relationship Id="rId17" Type="http://schemas.openxmlformats.org/officeDocument/2006/relationships/hyperlink" Target="content/documentation/_YXN4gNfJEd-LMfra9Z_SJQ.htm" TargetMode="External"/><Relationship Id="rId25" Type="http://schemas.openxmlformats.org/officeDocument/2006/relationships/hyperlink" Target="HSUVModel_Release_11/HSUVModel/html/content/Acceleration%20Requirement%20Refinement%20and%20Verification.htm" TargetMode="External"/><Relationship Id="rId33" Type="http://schemas.openxmlformats.org/officeDocument/2006/relationships/hyperlink" Target="HSUVModel_Release_11/HSUVModel/html/content/Requirements%20Derivation.htm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SUVModel_Release_11/HSUVModel/html/content/PowerControlUnit%20Breakdown%20id=AMG60107%20version=003.htm" TargetMode="External"/><Relationship Id="rId20" Type="http://schemas.openxmlformats.org/officeDocument/2006/relationships/hyperlink" Target="content/documentation/_glvatNFUEd-fE-Wuhp3_Ng.htm" TargetMode="External"/><Relationship Id="rId29" Type="http://schemas.openxmlformats.org/officeDocument/2006/relationships/hyperlink" Target="HSUVModel_Release_11/HSUVModel/html/content/PowerSubsystem%20Breakdown%20id=AMG60104%20version=00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noDoc.html" TargetMode="External"/><Relationship Id="rId11" Type="http://schemas.openxmlformats.org/officeDocument/2006/relationships/hyperlink" Target="content/documentation/_njwe69FUEd-fE-Wuhp3_Ng.htm" TargetMode="External"/><Relationship Id="rId24" Type="http://schemas.openxmlformats.org/officeDocument/2006/relationships/hyperlink" Target="content/documentation/_njwVQdFUEd-fE-Wuhp3_Ng.htm" TargetMode="External"/><Relationship Id="rId32" Type="http://schemas.openxmlformats.org/officeDocument/2006/relationships/hyperlink" Target="content/documentation/_njwZRNFUEd-fE-Wuhp3_Ng.htm" TargetMode="External"/><Relationship Id="rId5" Type="http://schemas.openxmlformats.org/officeDocument/2006/relationships/hyperlink" Target="HSUVModel_Release_11/HSUVModel/html/content/Alternative%201%20-%20Combined%20Motor%20Generator%20id=AMG60107%20version=001.htm" TargetMode="External"/><Relationship Id="rId15" Type="http://schemas.openxmlformats.org/officeDocument/2006/relationships/hyperlink" Target="content/documentation/_YXN6ddfJEd-LMfra9Z_SJQ.htm" TargetMode="External"/><Relationship Id="rId23" Type="http://schemas.openxmlformats.org/officeDocument/2006/relationships/hyperlink" Target="HSUVModel_Release_11/HSUVModel/html/content/Automotive%20Domain%20Breakdown.htm" TargetMode="External"/><Relationship Id="rId28" Type="http://schemas.openxmlformats.org/officeDocument/2006/relationships/hyperlink" Target="content/documentation/_03L6P9FUEd-fE-Wuhp3_Ng.htm" TargetMode="External"/><Relationship Id="rId36" Type="http://schemas.openxmlformats.org/officeDocument/2006/relationships/hyperlink" Target="content/documentation/_njwWKdFUEd-fE-Wuhp3_Ng.htm" TargetMode="External"/><Relationship Id="rId10" Type="http://schemas.openxmlformats.org/officeDocument/2006/relationships/hyperlink" Target="HSUVModel_Release_11/HSUVModel/html/content/Alternative%201%20-%20Combined%20Motor%20Generator%20id=AMG60107%20version=002.htm" TargetMode="External"/><Relationship Id="rId19" Type="http://schemas.openxmlformats.org/officeDocument/2006/relationships/hyperlink" Target="HSUVModel_Release_11/HSUVModel/html/content/HSUV%20Specification.htm" TargetMode="External"/><Relationship Id="rId31" Type="http://schemas.openxmlformats.org/officeDocument/2006/relationships/hyperlink" Target="HSUVModel_Release_11/HSUVModel/html/content/PowerSubsystem%20Breakdown%20id=AMG60104%20version=002.htm" TargetMode="External"/><Relationship Id="rId4" Type="http://schemas.openxmlformats.org/officeDocument/2006/relationships/hyperlink" Target="content/documentation/_SBEEAQh3EeCsHLx77MnunQ.htm" TargetMode="External"/><Relationship Id="rId9" Type="http://schemas.openxmlformats.org/officeDocument/2006/relationships/hyperlink" Target="HSUVModel_Release_11/HSUVModel/html/content/Fuel%20Flow%20Rate%20Determination.htm" TargetMode="External"/><Relationship Id="rId14" Type="http://schemas.openxmlformats.org/officeDocument/2006/relationships/hyperlink" Target="HSUVModel_Release_11/HSUVModel/html/content/Alternative%201%20-%20Combined%20Motor%20Generator%20id=AMG60107%20version=003.htm" TargetMode="External"/><Relationship Id="rId22" Type="http://schemas.openxmlformats.org/officeDocument/2006/relationships/hyperlink" Target="content/documentation/_njwXt9FUEd-fE-Wuhp3_Ng.htm" TargetMode="External"/><Relationship Id="rId27" Type="http://schemas.openxmlformats.org/officeDocument/2006/relationships/hyperlink" Target="HSUVModel_Release_11/HSUVModel/html/content/Operational%20Use%20Cases.htm" TargetMode="External"/><Relationship Id="rId30" Type="http://schemas.openxmlformats.org/officeDocument/2006/relationships/hyperlink" Target="content/documentation/_cQ_QUNfSEd-LMfra9Z_SJQ.htm" TargetMode="External"/><Relationship Id="rId35" Type="http://schemas.openxmlformats.org/officeDocument/2006/relationships/hyperlink" Target="HSUVModel_Release_11/HSUVModel/html/content/HybridSUV%20Breakdown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3C85095-E260-453C-B1AB-F082186FAE89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15362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1427C-A9A4-4D58-9739-3E2ED2A0A465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36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HSUV Example Change Scenario</a:t>
            </a:r>
          </a:p>
        </p:txBody>
      </p:sp>
      <p:sp>
        <p:nvSpPr>
          <p:cNvPr id="1536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by step discussion of how the requirements change scenario plays out in the example model</a:t>
            </a:r>
            <a:endParaRPr lang="en-US" i="1" u="sng" smtClean="0">
              <a:solidFill>
                <a:srgbClr val="FF0000"/>
              </a:solidFill>
            </a:endParaRPr>
          </a:p>
        </p:txBody>
      </p:sp>
      <p:sp>
        <p:nvSpPr>
          <p:cNvPr id="14340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89C0DFA-EA2C-4DBB-857A-F822DCD1D9E9}" type="slidenum">
              <a:rPr lang="en-US" sz="1000">
                <a:latin typeface="+mn-lt"/>
                <a:cs typeface="+mn-cs"/>
              </a:rPr>
              <a:pPr algn="r">
                <a:defRPr/>
              </a:pPr>
              <a:t>1</a:t>
            </a:fld>
            <a:endParaRPr lang="en-US" sz="1000">
              <a:latin typeface="+mn-lt"/>
              <a:cs typeface="+mn-cs"/>
            </a:endParaRPr>
          </a:p>
        </p:txBody>
      </p:sp>
      <p:pic>
        <p:nvPicPr>
          <p:cNvPr id="15367" name="Picture 8" descr="j03440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953000"/>
            <a:ext cx="1531938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smtClean="0"/>
              <a:t>HSUV Product structure view – pre-condition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smtClean="0"/>
              <a:t>AMG54556/001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smtClean="0"/>
              <a:t>AKY251614/001 Requirements specification</a:t>
            </a:r>
          </a:p>
          <a:p>
            <a:pPr lvl="2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smtClean="0"/>
              <a:t>REQ-1..n/A…ZZZ</a:t>
            </a:r>
          </a:p>
          <a:p>
            <a:pPr lvl="3" eaLnBrk="1" hangingPunct="1">
              <a:spcBef>
                <a:spcPct val="0"/>
              </a:spcBef>
              <a:buClrTx/>
            </a:pPr>
            <a:r>
              <a:rPr lang="en-GB" smtClean="0"/>
              <a:t>Derived REQ-1..n/A..ZZZ</a:t>
            </a:r>
          </a:p>
          <a:p>
            <a:pPr lvl="2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smtClean="0"/>
              <a:t>REQ-000181/A</a:t>
            </a:r>
          </a:p>
          <a:p>
            <a:pPr lvl="3" eaLnBrk="1" hangingPunct="1">
              <a:spcBef>
                <a:spcPct val="0"/>
              </a:spcBef>
              <a:buClrTx/>
            </a:pPr>
            <a:r>
              <a:rPr lang="en-GB" smtClean="0"/>
              <a:t>REQ-000144/A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smtClean="0"/>
              <a:t>AMGC60112/001 Implementation</a:t>
            </a:r>
          </a:p>
          <a:p>
            <a:pPr lvl="2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smtClean="0"/>
              <a:t>AMG60104/001 Power Sub-System</a:t>
            </a:r>
          </a:p>
          <a:p>
            <a:pPr lvl="2" eaLnBrk="1" hangingPunct="1">
              <a:spcBef>
                <a:spcPct val="0"/>
              </a:spcBef>
              <a:buClrTx/>
              <a:buFontTx/>
              <a:buChar char="•"/>
            </a:pPr>
            <a:endParaRPr lang="en-GB" smtClean="0"/>
          </a:p>
          <a:p>
            <a:pPr lvl="2" eaLnBrk="1" hangingPunct="1">
              <a:spcBef>
                <a:spcPct val="0"/>
              </a:spcBef>
              <a:buClrTx/>
              <a:buFontTx/>
              <a:buChar char="•"/>
            </a:pPr>
            <a:endParaRPr lang="en-GB" smtClean="0"/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endParaRPr lang="en-GB" smtClean="0"/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5" name="Picture 13" descr="HSUVExample_bdd_pre_condi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762000"/>
            <a:ext cx="7924800" cy="6059488"/>
          </a:xfrm>
          <a:prstGeom prst="rect">
            <a:avLst/>
          </a:prstGeom>
          <a:noFill/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GB" sz="2200" smtClean="0"/>
              <a:t>HSUV Example Systems breakdown diagram – pre-condition</a:t>
            </a:r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2133600" y="3352800"/>
            <a:ext cx="1371600" cy="10668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AutoShape 6"/>
          <p:cNvSpPr>
            <a:spLocks/>
          </p:cNvSpPr>
          <p:nvPr/>
        </p:nvSpPr>
        <p:spPr bwMode="auto">
          <a:xfrm>
            <a:off x="457200" y="2514600"/>
            <a:ext cx="1905000" cy="457200"/>
          </a:xfrm>
          <a:prstGeom prst="borderCallout2">
            <a:avLst>
              <a:gd name="adj1" fmla="val 25000"/>
              <a:gd name="adj2" fmla="val 104000"/>
              <a:gd name="adj3" fmla="val 25000"/>
              <a:gd name="adj4" fmla="val 110333"/>
              <a:gd name="adj5" fmla="val 185764"/>
              <a:gd name="adj6" fmla="val 116917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Top level Req identity</a:t>
            </a:r>
          </a:p>
          <a:p>
            <a:pPr algn="ctr"/>
            <a:r>
              <a:rPr lang="en-GB" sz="1200"/>
              <a:t>AKY251614/A</a:t>
            </a:r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3505200" y="2438400"/>
            <a:ext cx="1981200" cy="3048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AutoShape 8"/>
          <p:cNvSpPr>
            <a:spLocks/>
          </p:cNvSpPr>
          <p:nvPr/>
        </p:nvSpPr>
        <p:spPr bwMode="auto">
          <a:xfrm>
            <a:off x="6629400" y="1295400"/>
            <a:ext cx="1905000" cy="457200"/>
          </a:xfrm>
          <a:prstGeom prst="borderCallout2">
            <a:avLst>
              <a:gd name="adj1" fmla="val 25000"/>
              <a:gd name="adj2" fmla="val -4000"/>
              <a:gd name="adj3" fmla="val 25000"/>
              <a:gd name="adj4" fmla="val -42667"/>
              <a:gd name="adj5" fmla="val 244444"/>
              <a:gd name="adj6" fmla="val -83000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Top level product context</a:t>
            </a:r>
          </a:p>
          <a:p>
            <a:pPr algn="ctr"/>
            <a:r>
              <a:rPr lang="en-GB" sz="1200"/>
              <a:t>AMG54556/001</a:t>
            </a:r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5638800" y="3581400"/>
            <a:ext cx="2743200" cy="26670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AutoShape 12"/>
          <p:cNvSpPr>
            <a:spLocks/>
          </p:cNvSpPr>
          <p:nvPr/>
        </p:nvSpPr>
        <p:spPr bwMode="auto">
          <a:xfrm>
            <a:off x="7010400" y="2590800"/>
            <a:ext cx="1905000" cy="457200"/>
          </a:xfrm>
          <a:prstGeom prst="borderCallout2">
            <a:avLst>
              <a:gd name="adj1" fmla="val 25000"/>
              <a:gd name="adj2" fmla="val -4000"/>
              <a:gd name="adj3" fmla="val 25000"/>
              <a:gd name="adj4" fmla="val -19417"/>
              <a:gd name="adj5" fmla="val 248958"/>
              <a:gd name="adj6" fmla="val -35500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Implementation</a:t>
            </a:r>
          </a:p>
          <a:p>
            <a:pPr algn="ctr"/>
            <a:r>
              <a:rPr lang="en-GB" sz="1200"/>
              <a:t>AMGC60112</a:t>
            </a:r>
          </a:p>
        </p:txBody>
      </p:sp>
      <p:sp>
        <p:nvSpPr>
          <p:cNvPr id="59406" name="AutoShape 14"/>
          <p:cNvSpPr>
            <a:spLocks/>
          </p:cNvSpPr>
          <p:nvPr/>
        </p:nvSpPr>
        <p:spPr bwMode="auto">
          <a:xfrm>
            <a:off x="457200" y="5410200"/>
            <a:ext cx="1905000" cy="457200"/>
          </a:xfrm>
          <a:prstGeom prst="borderCallout2">
            <a:avLst>
              <a:gd name="adj1" fmla="val 25000"/>
              <a:gd name="adj2" fmla="val 104000"/>
              <a:gd name="adj3" fmla="val 25000"/>
              <a:gd name="adj4" fmla="val 123417"/>
              <a:gd name="adj5" fmla="val -250000"/>
              <a:gd name="adj6" fmla="val 143500"/>
            </a:avLst>
          </a:prstGeom>
          <a:solidFill>
            <a:srgbClr val="FF99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Check /A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  <a:ln/>
        </p:spPr>
        <p:txBody>
          <a:bodyPr/>
          <a:lstStyle/>
          <a:p>
            <a:r>
              <a:rPr lang="en-GB" sz="2400" smtClean="0"/>
              <a:t>HSUV Specification Requirements diagram pre-condition for AKY251614/001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14538"/>
            <a:ext cx="8229600" cy="4530725"/>
          </a:xfrm>
        </p:spPr>
        <p:txBody>
          <a:bodyPr/>
          <a:lstStyle/>
          <a:p>
            <a:endParaRPr lang="en-GB" smtClean="0"/>
          </a:p>
        </p:txBody>
      </p:sp>
      <p:pic>
        <p:nvPicPr>
          <p:cNvPr id="57348" name="Picture 4" descr="HSUV_Specification_pre_condi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981075"/>
            <a:ext cx="8210550" cy="5724525"/>
          </a:xfrm>
          <a:prstGeom prst="rect">
            <a:avLst/>
          </a:prstGeom>
          <a:noFill/>
        </p:spPr>
      </p:pic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3276600" y="1100138"/>
            <a:ext cx="1371600" cy="10668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AutoShape 6"/>
          <p:cNvSpPr>
            <a:spLocks/>
          </p:cNvSpPr>
          <p:nvPr/>
        </p:nvSpPr>
        <p:spPr bwMode="auto">
          <a:xfrm>
            <a:off x="5791200" y="1100138"/>
            <a:ext cx="1905000" cy="457200"/>
          </a:xfrm>
          <a:prstGeom prst="borderCallout2">
            <a:avLst>
              <a:gd name="adj1" fmla="val 25000"/>
              <a:gd name="adj2" fmla="val -4000"/>
              <a:gd name="adj3" fmla="val 25000"/>
              <a:gd name="adj4" fmla="val -30000"/>
              <a:gd name="adj5" fmla="val 88542"/>
              <a:gd name="adj6" fmla="val -57000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Top level Req context</a:t>
            </a:r>
          </a:p>
          <a:p>
            <a:pPr algn="ctr"/>
            <a:r>
              <a:rPr lang="en-GB" sz="1200"/>
              <a:t>AKY251614/A</a:t>
            </a:r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533400" y="5367338"/>
            <a:ext cx="1828800" cy="7620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AutoShape 8"/>
          <p:cNvSpPr>
            <a:spLocks/>
          </p:cNvSpPr>
          <p:nvPr/>
        </p:nvSpPr>
        <p:spPr bwMode="auto">
          <a:xfrm>
            <a:off x="3200400" y="5367338"/>
            <a:ext cx="1905000" cy="457200"/>
          </a:xfrm>
          <a:prstGeom prst="borderCallout2">
            <a:avLst>
              <a:gd name="adj1" fmla="val 25000"/>
              <a:gd name="adj2" fmla="val -4000"/>
              <a:gd name="adj3" fmla="val 25000"/>
              <a:gd name="adj4" fmla="val -23167"/>
              <a:gd name="adj5" fmla="val 78819"/>
              <a:gd name="adj6" fmla="val -43083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Subject of the CR</a:t>
            </a:r>
          </a:p>
          <a:p>
            <a:pPr algn="ctr"/>
            <a:r>
              <a:rPr lang="en-GB" sz="1200"/>
              <a:t>REQ-000144/A</a:t>
            </a:r>
          </a:p>
        </p:txBody>
      </p:sp>
      <p:sp>
        <p:nvSpPr>
          <p:cNvPr id="57355" name="Oval 11"/>
          <p:cNvSpPr>
            <a:spLocks noChangeArrowheads="1"/>
          </p:cNvSpPr>
          <p:nvPr/>
        </p:nvSpPr>
        <p:spPr bwMode="auto">
          <a:xfrm>
            <a:off x="228600" y="2667000"/>
            <a:ext cx="1828800" cy="7620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AutoShape 12"/>
          <p:cNvSpPr>
            <a:spLocks/>
          </p:cNvSpPr>
          <p:nvPr/>
        </p:nvSpPr>
        <p:spPr bwMode="auto">
          <a:xfrm>
            <a:off x="5943600" y="2362200"/>
            <a:ext cx="1905000" cy="457200"/>
          </a:xfrm>
          <a:prstGeom prst="borderCallout2">
            <a:avLst>
              <a:gd name="adj1" fmla="val 25000"/>
              <a:gd name="adj2" fmla="val -4000"/>
              <a:gd name="adj3" fmla="val 25000"/>
              <a:gd name="adj4" fmla="val -101083"/>
              <a:gd name="adj5" fmla="val 131944"/>
              <a:gd name="adj6" fmla="val -202083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Hosting requirements</a:t>
            </a:r>
          </a:p>
          <a:p>
            <a:pPr algn="ctr"/>
            <a:r>
              <a:rPr lang="en-GB" sz="1200"/>
              <a:t>REQ-000181/A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smtClean="0"/>
              <a:t>HSUV Specification Requirements derivation diagram pre-condition for AKY251614/001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76804" name="Picture 4" descr="HSUVExample_Requirements_Derivation_pre_condi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19200"/>
            <a:ext cx="6680200" cy="5108575"/>
          </a:xfrm>
          <a:prstGeom prst="rect">
            <a:avLst/>
          </a:prstGeom>
          <a:noFill/>
        </p:spPr>
      </p:pic>
      <p:sp>
        <p:nvSpPr>
          <p:cNvPr id="76805" name="AutoShape 5"/>
          <p:cNvSpPr>
            <a:spLocks/>
          </p:cNvSpPr>
          <p:nvPr/>
        </p:nvSpPr>
        <p:spPr bwMode="auto">
          <a:xfrm>
            <a:off x="6705600" y="5943600"/>
            <a:ext cx="1905000" cy="457200"/>
          </a:xfrm>
          <a:prstGeom prst="borderCallout2">
            <a:avLst>
              <a:gd name="adj1" fmla="val 25000"/>
              <a:gd name="adj2" fmla="val -4000"/>
              <a:gd name="adj3" fmla="val 25000"/>
              <a:gd name="adj4" fmla="val -43667"/>
              <a:gd name="adj5" fmla="val -37500"/>
              <a:gd name="adj6" fmla="val -85000"/>
            </a:avLst>
          </a:prstGeom>
          <a:solidFill>
            <a:srgbClr val="FF99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Does this play any part in the scenario today 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9" name="Picture 7" descr="HSUVExample_system_breakdown_pre_condi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47800"/>
            <a:ext cx="7115175" cy="4795838"/>
          </a:xfrm>
          <a:prstGeom prst="rect">
            <a:avLst/>
          </a:prstGeom>
          <a:noFill/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2400" smtClean="0"/>
              <a:t>HSUV system breakdown AMGC60112/001 pre-condition</a:t>
            </a:r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4953000" y="381000"/>
            <a:ext cx="3429000" cy="10668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AutoShape 6"/>
          <p:cNvSpPr>
            <a:spLocks/>
          </p:cNvSpPr>
          <p:nvPr/>
        </p:nvSpPr>
        <p:spPr bwMode="auto">
          <a:xfrm>
            <a:off x="6934200" y="2209800"/>
            <a:ext cx="1905000" cy="457200"/>
          </a:xfrm>
          <a:prstGeom prst="borderCallout2">
            <a:avLst>
              <a:gd name="adj1" fmla="val 25000"/>
              <a:gd name="adj2" fmla="val -4000"/>
              <a:gd name="adj3" fmla="val 25000"/>
              <a:gd name="adj4" fmla="val -45667"/>
              <a:gd name="adj5" fmla="val -218750"/>
              <a:gd name="adj6" fmla="val -89000"/>
            </a:avLst>
          </a:prstGeom>
          <a:solidFill>
            <a:srgbClr val="FF99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Check right id</a:t>
            </a:r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1066800" y="3810000"/>
            <a:ext cx="1524000" cy="11430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AutoShape 9"/>
          <p:cNvSpPr>
            <a:spLocks/>
          </p:cNvSpPr>
          <p:nvPr/>
        </p:nvSpPr>
        <p:spPr bwMode="auto">
          <a:xfrm>
            <a:off x="5105400" y="3124200"/>
            <a:ext cx="1905000" cy="533400"/>
          </a:xfrm>
          <a:prstGeom prst="borderCallout2">
            <a:avLst>
              <a:gd name="adj1" fmla="val 21431"/>
              <a:gd name="adj2" fmla="val -4000"/>
              <a:gd name="adj3" fmla="val 21431"/>
              <a:gd name="adj4" fmla="val -61167"/>
              <a:gd name="adj5" fmla="val 143454"/>
              <a:gd name="adj6" fmla="val -120583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Power sub-system AMG60104/001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6" name="Picture 8" descr="HSUVSpecification_package_pre_condi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35075"/>
            <a:ext cx="7162800" cy="5481638"/>
          </a:xfrm>
          <a:prstGeom prst="rect">
            <a:avLst/>
          </a:prstGeom>
          <a:noFill/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sz="2200" smtClean="0"/>
              <a:t>HSUV Specification Requirements package diagram pre-condition for AKY251614/001 and key implementation relationship </a:t>
            </a:r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2514600" y="5029200"/>
            <a:ext cx="3048000" cy="11430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AutoShape 7"/>
          <p:cNvSpPr>
            <a:spLocks/>
          </p:cNvSpPr>
          <p:nvPr/>
        </p:nvSpPr>
        <p:spPr bwMode="auto">
          <a:xfrm>
            <a:off x="7010400" y="4343400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61167"/>
              <a:gd name="adj5" fmla="val 125523"/>
              <a:gd name="adj6" fmla="val -120583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REQ-000144/A is satisfied by Power sub-system AMG60104/001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2400" smtClean="0"/>
              <a:t>HSUV Power Sub-system bdd diagram pre-condition for AMG60104/001 which satisfies AKY251614/001</a:t>
            </a:r>
          </a:p>
        </p:txBody>
      </p:sp>
      <p:pic>
        <p:nvPicPr>
          <p:cNvPr id="65540" name="Picture 4" descr="HSUVExample_PowerSubSystem_bdd_pre_condi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24000"/>
            <a:ext cx="5943600" cy="4921250"/>
          </a:xfrm>
          <a:prstGeom prst="rect">
            <a:avLst/>
          </a:prstGeom>
          <a:noFill/>
        </p:spPr>
      </p:pic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1676400" y="1600200"/>
            <a:ext cx="3048000" cy="11430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AutoShape 6"/>
          <p:cNvSpPr>
            <a:spLocks/>
          </p:cNvSpPr>
          <p:nvPr/>
        </p:nvSpPr>
        <p:spPr bwMode="auto">
          <a:xfrm>
            <a:off x="6858000" y="2438400"/>
            <a:ext cx="1905000" cy="762000"/>
          </a:xfrm>
          <a:prstGeom prst="borderCallout2">
            <a:avLst>
              <a:gd name="adj1" fmla="val 15000"/>
              <a:gd name="adj2" fmla="val -4000"/>
              <a:gd name="adj3" fmla="val 15000"/>
              <a:gd name="adj4" fmla="val -57750"/>
              <a:gd name="adj5" fmla="val -10833"/>
              <a:gd name="adj6" fmla="val -113583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Power sub-system AMG60104/001 satisfies REQ-000144/A is satisfied by </a:t>
            </a:r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3048000" y="2743200"/>
            <a:ext cx="1066800" cy="11430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AutoShape 8"/>
          <p:cNvSpPr>
            <a:spLocks/>
          </p:cNvSpPr>
          <p:nvPr/>
        </p:nvSpPr>
        <p:spPr bwMode="auto">
          <a:xfrm>
            <a:off x="7086600" y="3657600"/>
            <a:ext cx="1905000" cy="762000"/>
          </a:xfrm>
          <a:prstGeom prst="borderCallout2">
            <a:avLst>
              <a:gd name="adj1" fmla="val 15000"/>
              <a:gd name="adj2" fmla="val -4000"/>
              <a:gd name="adj3" fmla="val 15000"/>
              <a:gd name="adj4" fmla="val -78417"/>
              <a:gd name="adj5" fmla="val -15833"/>
              <a:gd name="adj6" fmla="val -155583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Power Control Unit AMG60107/001 is the key component (ECU) to realise REQ-000144/A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2400" smtClean="0"/>
              <a:t>HSUV Power Control Unit bdd diagram pre-condition for AMG60107/001 which is the ECU for AMG60104/001</a:t>
            </a:r>
          </a:p>
        </p:txBody>
      </p:sp>
      <p:pic>
        <p:nvPicPr>
          <p:cNvPr id="67588" name="Picture 4" descr="HSUVExample_PowerControlUnit_bdd_pre_condi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219200"/>
            <a:ext cx="4264025" cy="5291138"/>
          </a:xfrm>
          <a:prstGeom prst="rect">
            <a:avLst/>
          </a:prstGeom>
          <a:noFill/>
        </p:spPr>
      </p:pic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2895600" y="2438400"/>
            <a:ext cx="1447800" cy="11430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AutoShape 6"/>
          <p:cNvSpPr>
            <a:spLocks/>
          </p:cNvSpPr>
          <p:nvPr/>
        </p:nvSpPr>
        <p:spPr bwMode="auto">
          <a:xfrm>
            <a:off x="7086600" y="3657600"/>
            <a:ext cx="1905000" cy="762000"/>
          </a:xfrm>
          <a:prstGeom prst="borderCallout2">
            <a:avLst>
              <a:gd name="adj1" fmla="val 15000"/>
              <a:gd name="adj2" fmla="val -4000"/>
              <a:gd name="adj3" fmla="val 15000"/>
              <a:gd name="adj4" fmla="val -78417"/>
              <a:gd name="adj5" fmla="val -15833"/>
              <a:gd name="adj6" fmla="val -155583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Power Control Unit AMG60107/001 is the key component (ECU) to realise REQ-000144/A</a:t>
            </a:r>
          </a:p>
        </p:txBody>
      </p:sp>
      <p:sp>
        <p:nvSpPr>
          <p:cNvPr id="67591" name="Oval 7"/>
          <p:cNvSpPr>
            <a:spLocks noChangeArrowheads="1"/>
          </p:cNvSpPr>
          <p:nvPr/>
        </p:nvSpPr>
        <p:spPr bwMode="auto">
          <a:xfrm>
            <a:off x="1524000" y="2133600"/>
            <a:ext cx="1447800" cy="24384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AutoShape 8"/>
          <p:cNvSpPr>
            <a:spLocks/>
          </p:cNvSpPr>
          <p:nvPr/>
        </p:nvSpPr>
        <p:spPr bwMode="auto">
          <a:xfrm>
            <a:off x="6934200" y="5181600"/>
            <a:ext cx="1905000" cy="762000"/>
          </a:xfrm>
          <a:prstGeom prst="borderCallout2">
            <a:avLst>
              <a:gd name="adj1" fmla="val 15000"/>
              <a:gd name="adj2" fmla="val -4000"/>
              <a:gd name="adj3" fmla="val 15000"/>
              <a:gd name="adj4" fmla="val -108417"/>
              <a:gd name="adj5" fmla="val -135833"/>
              <a:gd name="adj6" fmla="val -216583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Power Control Unit AMG60107/001 has 3 key SW components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smtClean="0"/>
              <a:t>HSUV Combined Motor Generator bdd diagram pre-condition for AMG60107/001 which is the ECU for AMG60104/001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92164" name="Picture 4" descr="Alternative 1 - Combined Motor Generator id=AMG60107 version=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6956425" cy="5303838"/>
          </a:xfrm>
          <a:prstGeom prst="rect">
            <a:avLst/>
          </a:prstGeom>
          <a:noFill/>
        </p:spPr>
      </p:pic>
      <p:sp>
        <p:nvSpPr>
          <p:cNvPr id="92165" name="Oval 5"/>
          <p:cNvSpPr>
            <a:spLocks noChangeArrowheads="1"/>
          </p:cNvSpPr>
          <p:nvPr/>
        </p:nvSpPr>
        <p:spPr bwMode="auto">
          <a:xfrm>
            <a:off x="533400" y="3124200"/>
            <a:ext cx="1447800" cy="11430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AutoShape 6"/>
          <p:cNvSpPr>
            <a:spLocks/>
          </p:cNvSpPr>
          <p:nvPr/>
        </p:nvSpPr>
        <p:spPr bwMode="auto">
          <a:xfrm>
            <a:off x="6934200" y="3962400"/>
            <a:ext cx="1905000" cy="762000"/>
          </a:xfrm>
          <a:prstGeom prst="borderCallout2">
            <a:avLst>
              <a:gd name="adj1" fmla="val 15000"/>
              <a:gd name="adj2" fmla="val -4000"/>
              <a:gd name="adj3" fmla="val 15000"/>
              <a:gd name="adj4" fmla="val -129250"/>
              <a:gd name="adj5" fmla="val -18333"/>
              <a:gd name="adj6" fmla="val -259083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Power Control Unit AMG60107/001 hosts the Software</a:t>
            </a:r>
          </a:p>
        </p:txBody>
      </p:sp>
      <p:sp>
        <p:nvSpPr>
          <p:cNvPr id="92167" name="Oval 7"/>
          <p:cNvSpPr>
            <a:spLocks noChangeArrowheads="1"/>
          </p:cNvSpPr>
          <p:nvPr/>
        </p:nvSpPr>
        <p:spPr bwMode="auto">
          <a:xfrm>
            <a:off x="1981200" y="2362200"/>
            <a:ext cx="2209800" cy="8382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8" name="AutoShape 8"/>
          <p:cNvSpPr>
            <a:spLocks/>
          </p:cNvSpPr>
          <p:nvPr/>
        </p:nvSpPr>
        <p:spPr bwMode="auto">
          <a:xfrm>
            <a:off x="6553200" y="2133600"/>
            <a:ext cx="1905000" cy="762000"/>
          </a:xfrm>
          <a:prstGeom prst="borderCallout2">
            <a:avLst>
              <a:gd name="adj1" fmla="val 15000"/>
              <a:gd name="adj2" fmla="val -4000"/>
              <a:gd name="adj3" fmla="val 15000"/>
              <a:gd name="adj4" fmla="val -62000"/>
              <a:gd name="adj5" fmla="val 86667"/>
              <a:gd name="adj6" fmla="val -122083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Power Control Unit AMG60107/001 hosts the Software</a:t>
            </a:r>
          </a:p>
        </p:txBody>
      </p:sp>
      <p:sp>
        <p:nvSpPr>
          <p:cNvPr id="92169" name="AutoShape 9"/>
          <p:cNvSpPr>
            <a:spLocks/>
          </p:cNvSpPr>
          <p:nvPr/>
        </p:nvSpPr>
        <p:spPr bwMode="auto">
          <a:xfrm>
            <a:off x="7010400" y="5867400"/>
            <a:ext cx="1905000" cy="457200"/>
          </a:xfrm>
          <a:prstGeom prst="borderCallout2">
            <a:avLst>
              <a:gd name="adj1" fmla="val 25000"/>
              <a:gd name="adj2" fmla="val -4000"/>
              <a:gd name="adj3" fmla="val 25000"/>
              <a:gd name="adj4" fmla="val -40083"/>
              <a:gd name="adj5" fmla="val -195833"/>
              <a:gd name="adj6" fmla="val -77500"/>
            </a:avLst>
          </a:prstGeom>
          <a:solidFill>
            <a:srgbClr val="FF99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Clarify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Not currently used in the scenario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Diagram Automotive Domain breakdown</a:t>
            </a:r>
          </a:p>
          <a:p>
            <a:r>
              <a:rPr lang="en-GB" smtClean="0"/>
              <a:t>Diagram Operational Use cases</a:t>
            </a:r>
          </a:p>
          <a:p>
            <a:r>
              <a:rPr lang="en-GB" smtClean="0"/>
              <a:t>Diagram Requirements Derivation</a:t>
            </a:r>
          </a:p>
          <a:p>
            <a:r>
              <a:rPr lang="en-GB" smtClean="0"/>
              <a:t>Diagram Power Subsystem Fuel Flow Definition</a:t>
            </a:r>
          </a:p>
          <a:p>
            <a:r>
              <a:rPr lang="en-GB" smtClean="0"/>
              <a:t>Diagram SAE J1491</a:t>
            </a:r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78852" name="AutoShape 4"/>
          <p:cNvSpPr>
            <a:spLocks/>
          </p:cNvSpPr>
          <p:nvPr/>
        </p:nvSpPr>
        <p:spPr bwMode="auto">
          <a:xfrm>
            <a:off x="7010400" y="5867400"/>
            <a:ext cx="1905000" cy="457200"/>
          </a:xfrm>
          <a:prstGeom prst="borderCallout2">
            <a:avLst>
              <a:gd name="adj1" fmla="val 25000"/>
              <a:gd name="adj2" fmla="val -4000"/>
              <a:gd name="adj3" fmla="val 25000"/>
              <a:gd name="adj4" fmla="val -40083"/>
              <a:gd name="adj5" fmla="val -195833"/>
              <a:gd name="adj6" fmla="val -77500"/>
            </a:avLst>
          </a:prstGeom>
          <a:solidFill>
            <a:srgbClr val="FF99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Check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7F888B7-49B4-4E92-AFA6-3E428C4BB01F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17410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6EC4A-6FB5-46A8-9726-64E5004DD6B8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The goal of this activity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mtClean="0"/>
              <a:t>To illustrate how the PLM Context is defined within a tool and PLM Reference Model today and how carried today by ALM tool and the current Specs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Change scenario flow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Activity diagram shown with swim lanes for ALM and PLM “system”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E08079F-372E-4F6A-BDC2-039D93EE1708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29698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3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BE9D8-60E2-4223-9614-2D97581603B7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9700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600" smtClean="0"/>
              <a:t>Change Requirements to 2016 ULEV</a:t>
            </a:r>
            <a:r>
              <a:rPr lang="en-GB" sz="2600" smtClean="0"/>
              <a:t> </a:t>
            </a:r>
            <a:br>
              <a:rPr lang="en-GB" sz="2600" smtClean="0"/>
            </a:br>
            <a:r>
              <a:rPr lang="en-GB" sz="2600" smtClean="0"/>
              <a:t>Mock up – Story 1 Step 1-1</a:t>
            </a:r>
            <a:endParaRPr lang="en-US" sz="2600" smtClean="0"/>
          </a:p>
        </p:txBody>
      </p:sp>
      <p:sp>
        <p:nvSpPr>
          <p:cNvPr id="29701" name="Line 7"/>
          <p:cNvSpPr>
            <a:spLocks noChangeShapeType="1"/>
          </p:cNvSpPr>
          <p:nvPr/>
        </p:nvSpPr>
        <p:spPr bwMode="auto">
          <a:xfrm>
            <a:off x="539750" y="3262313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1219200" y="1800225"/>
            <a:ext cx="1223963" cy="5048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Analyse</a:t>
            </a:r>
          </a:p>
          <a:p>
            <a:pPr algn="ctr"/>
            <a:r>
              <a:rPr lang="en-GB"/>
              <a:t>the CR</a:t>
            </a:r>
          </a:p>
        </p:txBody>
      </p:sp>
      <p:cxnSp>
        <p:nvCxnSpPr>
          <p:cNvPr id="29703" name="AutoShape 11"/>
          <p:cNvCxnSpPr>
            <a:cxnSpLocks noChangeShapeType="1"/>
            <a:stCxn id="29707" idx="6"/>
            <a:endCxn id="29702" idx="1"/>
          </p:cNvCxnSpPr>
          <p:nvPr/>
        </p:nvCxnSpPr>
        <p:spPr bwMode="auto">
          <a:xfrm>
            <a:off x="827088" y="2052638"/>
            <a:ext cx="3921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9704" name="Rectangle 14"/>
          <p:cNvSpPr>
            <a:spLocks noChangeArrowheads="1"/>
          </p:cNvSpPr>
          <p:nvPr/>
        </p:nvSpPr>
        <p:spPr bwMode="auto">
          <a:xfrm>
            <a:off x="3124200" y="1800225"/>
            <a:ext cx="12239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Check out </a:t>
            </a:r>
          </a:p>
          <a:p>
            <a:pPr algn="ctr"/>
            <a:r>
              <a:rPr lang="en-GB"/>
              <a:t>for Req change</a:t>
            </a:r>
          </a:p>
        </p:txBody>
      </p:sp>
      <p:cxnSp>
        <p:nvCxnSpPr>
          <p:cNvPr id="29705" name="AutoShape 15"/>
          <p:cNvCxnSpPr>
            <a:cxnSpLocks noChangeShapeType="1"/>
            <a:stCxn id="29702" idx="3"/>
            <a:endCxn id="29704" idx="1"/>
          </p:cNvCxnSpPr>
          <p:nvPr/>
        </p:nvCxnSpPr>
        <p:spPr bwMode="auto">
          <a:xfrm>
            <a:off x="2443163" y="2052638"/>
            <a:ext cx="681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9706" name="Rectangle 17"/>
          <p:cNvSpPr>
            <a:spLocks noChangeArrowheads="1"/>
          </p:cNvSpPr>
          <p:nvPr/>
        </p:nvSpPr>
        <p:spPr bwMode="auto">
          <a:xfrm>
            <a:off x="4953000" y="3609975"/>
            <a:ext cx="1223963" cy="5048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See new </a:t>
            </a:r>
          </a:p>
          <a:p>
            <a:pPr algn="ctr"/>
            <a:r>
              <a:rPr lang="en-GB"/>
              <a:t>Work Item</a:t>
            </a:r>
          </a:p>
        </p:txBody>
      </p:sp>
      <p:sp>
        <p:nvSpPr>
          <p:cNvPr id="29707" name="Oval 19"/>
          <p:cNvSpPr>
            <a:spLocks noChangeArrowheads="1"/>
          </p:cNvSpPr>
          <p:nvPr/>
        </p:nvSpPr>
        <p:spPr bwMode="auto">
          <a:xfrm>
            <a:off x="611188" y="19446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8" name="Rectangle 20"/>
          <p:cNvSpPr>
            <a:spLocks noChangeArrowheads="1"/>
          </p:cNvSpPr>
          <p:nvPr/>
        </p:nvSpPr>
        <p:spPr bwMode="auto">
          <a:xfrm>
            <a:off x="0" y="1295400"/>
            <a:ext cx="395288" cy="1966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PLM</a:t>
            </a:r>
          </a:p>
        </p:txBody>
      </p:sp>
      <p:sp>
        <p:nvSpPr>
          <p:cNvPr id="29709" name="Rectangle 21"/>
          <p:cNvSpPr>
            <a:spLocks noChangeArrowheads="1"/>
          </p:cNvSpPr>
          <p:nvPr/>
        </p:nvSpPr>
        <p:spPr bwMode="auto">
          <a:xfrm>
            <a:off x="0" y="3262313"/>
            <a:ext cx="395288" cy="1843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ALM</a:t>
            </a:r>
          </a:p>
        </p:txBody>
      </p:sp>
      <p:sp>
        <p:nvSpPr>
          <p:cNvPr id="29710" name="Oval 23"/>
          <p:cNvSpPr>
            <a:spLocks noChangeArrowheads="1"/>
          </p:cNvSpPr>
          <p:nvPr/>
        </p:nvSpPr>
        <p:spPr bwMode="auto">
          <a:xfrm>
            <a:off x="8305800" y="3767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11" name="Oval 26"/>
          <p:cNvSpPr>
            <a:spLocks noChangeArrowheads="1"/>
          </p:cNvSpPr>
          <p:nvPr/>
        </p:nvSpPr>
        <p:spPr bwMode="auto">
          <a:xfrm>
            <a:off x="8243888" y="19446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9712" name="AutoShape 27"/>
          <p:cNvCxnSpPr>
            <a:cxnSpLocks noChangeShapeType="1"/>
            <a:stCxn id="29704" idx="3"/>
            <a:endCxn id="29711" idx="2"/>
          </p:cNvCxnSpPr>
          <p:nvPr/>
        </p:nvCxnSpPr>
        <p:spPr bwMode="auto">
          <a:xfrm>
            <a:off x="4348163" y="2052638"/>
            <a:ext cx="38957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29713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743200"/>
            <a:ext cx="10668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4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667000"/>
            <a:ext cx="114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5286375"/>
            <a:ext cx="106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6" name="Picture 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5181600"/>
            <a:ext cx="8667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7" name="Text Box 37"/>
          <p:cNvSpPr txBox="1">
            <a:spLocks noChangeArrowheads="1"/>
          </p:cNvSpPr>
          <p:nvPr/>
        </p:nvSpPr>
        <p:spPr bwMode="auto">
          <a:xfrm>
            <a:off x="914400" y="4740275"/>
            <a:ext cx="1325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Pre-condition</a:t>
            </a:r>
          </a:p>
        </p:txBody>
      </p:sp>
      <p:sp>
        <p:nvSpPr>
          <p:cNvPr id="29718" name="Rectangle 39"/>
          <p:cNvSpPr>
            <a:spLocks noChangeArrowheads="1"/>
          </p:cNvSpPr>
          <p:nvPr/>
        </p:nvSpPr>
        <p:spPr bwMode="auto">
          <a:xfrm>
            <a:off x="0" y="5105400"/>
            <a:ext cx="395288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Ref model</a:t>
            </a:r>
          </a:p>
        </p:txBody>
      </p:sp>
      <p:sp>
        <p:nvSpPr>
          <p:cNvPr id="29719" name="Line 40"/>
          <p:cNvSpPr>
            <a:spLocks noChangeShapeType="1"/>
          </p:cNvSpPr>
          <p:nvPr/>
        </p:nvSpPr>
        <p:spPr bwMode="auto">
          <a:xfrm>
            <a:off x="457200" y="5105400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9720" name="Picture 3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914400"/>
            <a:ext cx="106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1" name="AutoShape 35"/>
          <p:cNvSpPr>
            <a:spLocks noChangeArrowheads="1"/>
          </p:cNvSpPr>
          <p:nvPr/>
        </p:nvSpPr>
        <p:spPr bwMode="auto">
          <a:xfrm>
            <a:off x="8978900" y="6705600"/>
            <a:ext cx="88900" cy="76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22" name="Line 41"/>
          <p:cNvSpPr>
            <a:spLocks noChangeShapeType="1"/>
          </p:cNvSpPr>
          <p:nvPr/>
        </p:nvSpPr>
        <p:spPr bwMode="auto">
          <a:xfrm>
            <a:off x="1828800" y="2286000"/>
            <a:ext cx="0" cy="2590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3" name="Text Box 38"/>
          <p:cNvSpPr txBox="1">
            <a:spLocks noChangeArrowheads="1"/>
          </p:cNvSpPr>
          <p:nvPr/>
        </p:nvSpPr>
        <p:spPr bwMode="auto">
          <a:xfrm>
            <a:off x="3124200" y="4740275"/>
            <a:ext cx="1277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New revision</a:t>
            </a:r>
          </a:p>
        </p:txBody>
      </p:sp>
      <p:sp>
        <p:nvSpPr>
          <p:cNvPr id="29724" name="Line 41"/>
          <p:cNvSpPr>
            <a:spLocks noChangeShapeType="1"/>
          </p:cNvSpPr>
          <p:nvPr/>
        </p:nvSpPr>
        <p:spPr bwMode="auto">
          <a:xfrm>
            <a:off x="3733800" y="2286000"/>
            <a:ext cx="0" cy="2590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9725" name="AutoShape 44"/>
          <p:cNvCxnSpPr>
            <a:cxnSpLocks noChangeShapeType="1"/>
            <a:stCxn id="29704" idx="3"/>
            <a:endCxn id="29706" idx="1"/>
          </p:cNvCxnSpPr>
          <p:nvPr/>
        </p:nvCxnSpPr>
        <p:spPr bwMode="auto">
          <a:xfrm>
            <a:off x="4348163" y="2052638"/>
            <a:ext cx="604837" cy="1809750"/>
          </a:xfrm>
          <a:prstGeom prst="bentConnector3">
            <a:avLst>
              <a:gd name="adj1" fmla="val 4987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pic>
        <p:nvPicPr>
          <p:cNvPr id="297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5257800"/>
            <a:ext cx="106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7" name="Rectangle 17"/>
          <p:cNvSpPr>
            <a:spLocks noChangeArrowheads="1"/>
          </p:cNvSpPr>
          <p:nvPr/>
        </p:nvSpPr>
        <p:spPr bwMode="auto">
          <a:xfrm>
            <a:off x="6400800" y="3609975"/>
            <a:ext cx="12239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Update </a:t>
            </a:r>
          </a:p>
          <a:p>
            <a:pPr algn="ctr"/>
            <a:r>
              <a:rPr lang="en-GB"/>
              <a:t>requirement</a:t>
            </a:r>
          </a:p>
        </p:txBody>
      </p:sp>
      <p:cxnSp>
        <p:nvCxnSpPr>
          <p:cNvPr id="29728" name="AutoShape 27"/>
          <p:cNvCxnSpPr>
            <a:cxnSpLocks noChangeShapeType="1"/>
            <a:stCxn id="29706" idx="3"/>
            <a:endCxn id="29727" idx="1"/>
          </p:cNvCxnSpPr>
          <p:nvPr/>
        </p:nvCxnSpPr>
        <p:spPr bwMode="auto">
          <a:xfrm>
            <a:off x="6176963" y="3862388"/>
            <a:ext cx="2238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729" name="AutoShape 27"/>
          <p:cNvCxnSpPr>
            <a:cxnSpLocks noChangeShapeType="1"/>
            <a:stCxn id="29727" idx="3"/>
            <a:endCxn id="29710" idx="2"/>
          </p:cNvCxnSpPr>
          <p:nvPr/>
        </p:nvCxnSpPr>
        <p:spPr bwMode="auto">
          <a:xfrm>
            <a:off x="7624763" y="3862388"/>
            <a:ext cx="681037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9730" name="Text Box 38"/>
          <p:cNvSpPr txBox="1">
            <a:spLocks noChangeArrowheads="1"/>
          </p:cNvSpPr>
          <p:nvPr/>
        </p:nvSpPr>
        <p:spPr bwMode="auto">
          <a:xfrm>
            <a:off x="6324600" y="4740275"/>
            <a:ext cx="28686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New revision </a:t>
            </a:r>
          </a:p>
          <a:p>
            <a:r>
              <a:rPr lang="en-GB" sz="1400" b="1"/>
              <a:t>– changes added &amp; new context</a:t>
            </a:r>
          </a:p>
        </p:txBody>
      </p:sp>
      <p:pic>
        <p:nvPicPr>
          <p:cNvPr id="29731" name="Picture 5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914400"/>
            <a:ext cx="106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2" name="Line 41"/>
          <p:cNvSpPr>
            <a:spLocks noChangeShapeType="1"/>
          </p:cNvSpPr>
          <p:nvPr/>
        </p:nvSpPr>
        <p:spPr bwMode="auto">
          <a:xfrm>
            <a:off x="7010400" y="4191000"/>
            <a:ext cx="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33" name="AutoShape 52"/>
          <p:cNvSpPr>
            <a:spLocks noChangeArrowheads="1"/>
          </p:cNvSpPr>
          <p:nvPr/>
        </p:nvSpPr>
        <p:spPr bwMode="auto">
          <a:xfrm>
            <a:off x="7696200" y="4267200"/>
            <a:ext cx="914400" cy="533400"/>
          </a:xfrm>
          <a:prstGeom prst="wedgeEllipseCallout">
            <a:avLst>
              <a:gd name="adj1" fmla="val -58856"/>
              <a:gd name="adj2" fmla="val -797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000"/>
              <a:t>Revise + Add</a:t>
            </a:r>
          </a:p>
        </p:txBody>
      </p:sp>
      <p:sp>
        <p:nvSpPr>
          <p:cNvPr id="29734" name="AutoShape 53"/>
          <p:cNvSpPr>
            <a:spLocks noChangeArrowheads="1"/>
          </p:cNvSpPr>
          <p:nvPr/>
        </p:nvSpPr>
        <p:spPr bwMode="auto">
          <a:xfrm>
            <a:off x="1981200" y="3505200"/>
            <a:ext cx="1752600" cy="685800"/>
          </a:xfrm>
          <a:prstGeom prst="wedgeEllipseCallout">
            <a:avLst>
              <a:gd name="adj1" fmla="val 124273"/>
              <a:gd name="adj2" fmla="val -949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000"/>
              <a:t>Optional: Can be created ahead &amp; assigned</a:t>
            </a:r>
          </a:p>
        </p:txBody>
      </p:sp>
      <p:sp>
        <p:nvSpPr>
          <p:cNvPr id="29736" name="Oval 40"/>
          <p:cNvSpPr>
            <a:spLocks noChangeArrowheads="1"/>
          </p:cNvSpPr>
          <p:nvPr/>
        </p:nvSpPr>
        <p:spPr bwMode="auto">
          <a:xfrm>
            <a:off x="1143000" y="5257800"/>
            <a:ext cx="1447800" cy="9906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37" name="AutoShape 41"/>
          <p:cNvSpPr>
            <a:spLocks/>
          </p:cNvSpPr>
          <p:nvPr/>
        </p:nvSpPr>
        <p:spPr bwMode="auto">
          <a:xfrm>
            <a:off x="3581400" y="6019800"/>
            <a:ext cx="1905000" cy="309563"/>
          </a:xfrm>
          <a:prstGeom prst="borderCallout2">
            <a:avLst>
              <a:gd name="adj1" fmla="val 36921"/>
              <a:gd name="adj2" fmla="val -4000"/>
              <a:gd name="adj3" fmla="val 36921"/>
              <a:gd name="adj4" fmla="val -27167"/>
              <a:gd name="adj5" fmla="val -106667"/>
              <a:gd name="adj6" fmla="val -51083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REQ-000144/A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9"/>
          <p:cNvSpPr txBox="1">
            <a:spLocks noGrp="1"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E08079F-372E-4F6A-BDC2-039D93EE1708}" type="datetime5">
              <a:rPr lang="en-US" sz="100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15-Feb-11</a:t>
            </a:fld>
            <a:endParaRPr lang="en-US" sz="1000">
              <a:latin typeface="+mn-lt"/>
              <a:cs typeface="+mn-cs"/>
            </a:endParaRPr>
          </a:p>
        </p:txBody>
      </p:sp>
      <p:sp>
        <p:nvSpPr>
          <p:cNvPr id="88067" name="Rectangle 10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/>
              <a:t>OSLC PLM working group</a:t>
            </a:r>
          </a:p>
        </p:txBody>
      </p:sp>
      <p:sp>
        <p:nvSpPr>
          <p:cNvPr id="39" name="Rectangle 11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00C12D-C07E-40E9-A700-9D8FD6998E21}" type="slidenum">
              <a:rPr lang="en-US" sz="10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000">
              <a:latin typeface="+mn-lt"/>
              <a:cs typeface="+mn-cs"/>
            </a:endParaRPr>
          </a:p>
        </p:txBody>
      </p:sp>
      <p:sp>
        <p:nvSpPr>
          <p:cNvPr id="88069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600" smtClean="0"/>
              <a:t>Change Requirements to 2016 ULEV</a:t>
            </a:r>
            <a:r>
              <a:rPr lang="en-GB" sz="2600" smtClean="0"/>
              <a:t> </a:t>
            </a:r>
            <a:br>
              <a:rPr lang="en-GB" sz="2600" smtClean="0"/>
            </a:br>
            <a:r>
              <a:rPr lang="en-GB" sz="2600" smtClean="0"/>
              <a:t>Mock up – Story 1 Step 1-1</a:t>
            </a:r>
            <a:endParaRPr lang="en-US" sz="2600" smtClean="0"/>
          </a:p>
        </p:txBody>
      </p:sp>
      <p:sp>
        <p:nvSpPr>
          <p:cNvPr id="88070" name="Line 7"/>
          <p:cNvSpPr>
            <a:spLocks noChangeShapeType="1"/>
          </p:cNvSpPr>
          <p:nvPr/>
        </p:nvSpPr>
        <p:spPr bwMode="auto">
          <a:xfrm>
            <a:off x="539750" y="3262313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1" name="Rectangle 9"/>
          <p:cNvSpPr>
            <a:spLocks noChangeArrowheads="1"/>
          </p:cNvSpPr>
          <p:nvPr/>
        </p:nvSpPr>
        <p:spPr bwMode="auto">
          <a:xfrm>
            <a:off x="1219200" y="1800225"/>
            <a:ext cx="12239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Analyse</a:t>
            </a:r>
          </a:p>
          <a:p>
            <a:pPr algn="ctr"/>
            <a:r>
              <a:rPr lang="en-GB"/>
              <a:t>the CR</a:t>
            </a:r>
          </a:p>
        </p:txBody>
      </p:sp>
      <p:cxnSp>
        <p:nvCxnSpPr>
          <p:cNvPr id="88072" name="AutoShape 11"/>
          <p:cNvCxnSpPr>
            <a:cxnSpLocks noChangeShapeType="1"/>
            <a:stCxn id="88076" idx="6"/>
            <a:endCxn id="88071" idx="1"/>
          </p:cNvCxnSpPr>
          <p:nvPr/>
        </p:nvCxnSpPr>
        <p:spPr bwMode="auto">
          <a:xfrm>
            <a:off x="827088" y="2052638"/>
            <a:ext cx="3921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8073" name="Rectangle 14"/>
          <p:cNvSpPr>
            <a:spLocks noChangeArrowheads="1"/>
          </p:cNvSpPr>
          <p:nvPr/>
        </p:nvSpPr>
        <p:spPr bwMode="auto">
          <a:xfrm>
            <a:off x="3124200" y="1800225"/>
            <a:ext cx="1223963" cy="5048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Check out </a:t>
            </a:r>
          </a:p>
          <a:p>
            <a:pPr algn="ctr"/>
            <a:r>
              <a:rPr lang="en-GB"/>
              <a:t>for Req change</a:t>
            </a:r>
          </a:p>
        </p:txBody>
      </p:sp>
      <p:cxnSp>
        <p:nvCxnSpPr>
          <p:cNvPr id="88074" name="AutoShape 15"/>
          <p:cNvCxnSpPr>
            <a:cxnSpLocks noChangeShapeType="1"/>
            <a:stCxn id="88071" idx="3"/>
            <a:endCxn id="88073" idx="1"/>
          </p:cNvCxnSpPr>
          <p:nvPr/>
        </p:nvCxnSpPr>
        <p:spPr bwMode="auto">
          <a:xfrm>
            <a:off x="2443163" y="2052638"/>
            <a:ext cx="681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8075" name="Rectangle 17"/>
          <p:cNvSpPr>
            <a:spLocks noChangeArrowheads="1"/>
          </p:cNvSpPr>
          <p:nvPr/>
        </p:nvSpPr>
        <p:spPr bwMode="auto">
          <a:xfrm>
            <a:off x="4953000" y="3609975"/>
            <a:ext cx="1223963" cy="5048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See new </a:t>
            </a:r>
          </a:p>
          <a:p>
            <a:pPr algn="ctr"/>
            <a:r>
              <a:rPr lang="en-GB"/>
              <a:t>Work Item</a:t>
            </a:r>
          </a:p>
        </p:txBody>
      </p:sp>
      <p:sp>
        <p:nvSpPr>
          <p:cNvPr id="88076" name="Oval 19"/>
          <p:cNvSpPr>
            <a:spLocks noChangeArrowheads="1"/>
          </p:cNvSpPr>
          <p:nvPr/>
        </p:nvSpPr>
        <p:spPr bwMode="auto">
          <a:xfrm>
            <a:off x="611188" y="19446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8077" name="Rectangle 20"/>
          <p:cNvSpPr>
            <a:spLocks noChangeArrowheads="1"/>
          </p:cNvSpPr>
          <p:nvPr/>
        </p:nvSpPr>
        <p:spPr bwMode="auto">
          <a:xfrm>
            <a:off x="0" y="1295400"/>
            <a:ext cx="395288" cy="1966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PLM</a:t>
            </a:r>
          </a:p>
        </p:txBody>
      </p:sp>
      <p:sp>
        <p:nvSpPr>
          <p:cNvPr id="88078" name="Rectangle 21"/>
          <p:cNvSpPr>
            <a:spLocks noChangeArrowheads="1"/>
          </p:cNvSpPr>
          <p:nvPr/>
        </p:nvSpPr>
        <p:spPr bwMode="auto">
          <a:xfrm>
            <a:off x="0" y="3262313"/>
            <a:ext cx="395288" cy="1843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ALM</a:t>
            </a:r>
          </a:p>
        </p:txBody>
      </p:sp>
      <p:sp>
        <p:nvSpPr>
          <p:cNvPr id="88079" name="Oval 23"/>
          <p:cNvSpPr>
            <a:spLocks noChangeArrowheads="1"/>
          </p:cNvSpPr>
          <p:nvPr/>
        </p:nvSpPr>
        <p:spPr bwMode="auto">
          <a:xfrm>
            <a:off x="8305800" y="3767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8080" name="Oval 26"/>
          <p:cNvSpPr>
            <a:spLocks noChangeArrowheads="1"/>
          </p:cNvSpPr>
          <p:nvPr/>
        </p:nvSpPr>
        <p:spPr bwMode="auto">
          <a:xfrm>
            <a:off x="8243888" y="19446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88081" name="AutoShape 27"/>
          <p:cNvCxnSpPr>
            <a:cxnSpLocks noChangeShapeType="1"/>
            <a:stCxn id="88073" idx="3"/>
            <a:endCxn id="88080" idx="2"/>
          </p:cNvCxnSpPr>
          <p:nvPr/>
        </p:nvCxnSpPr>
        <p:spPr bwMode="auto">
          <a:xfrm>
            <a:off x="4348163" y="2052638"/>
            <a:ext cx="38957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88082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743200"/>
            <a:ext cx="10668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3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667000"/>
            <a:ext cx="114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5286375"/>
            <a:ext cx="106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5" name="Picture 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5181600"/>
            <a:ext cx="8667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86" name="Text Box 37"/>
          <p:cNvSpPr txBox="1">
            <a:spLocks noChangeArrowheads="1"/>
          </p:cNvSpPr>
          <p:nvPr/>
        </p:nvSpPr>
        <p:spPr bwMode="auto">
          <a:xfrm>
            <a:off x="914400" y="4740275"/>
            <a:ext cx="1325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Pre-condition</a:t>
            </a:r>
          </a:p>
        </p:txBody>
      </p:sp>
      <p:sp>
        <p:nvSpPr>
          <p:cNvPr id="88087" name="Rectangle 39"/>
          <p:cNvSpPr>
            <a:spLocks noChangeArrowheads="1"/>
          </p:cNvSpPr>
          <p:nvPr/>
        </p:nvSpPr>
        <p:spPr bwMode="auto">
          <a:xfrm>
            <a:off x="0" y="5105400"/>
            <a:ext cx="395288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Ref model</a:t>
            </a:r>
          </a:p>
        </p:txBody>
      </p:sp>
      <p:sp>
        <p:nvSpPr>
          <p:cNvPr id="88088" name="Line 40"/>
          <p:cNvSpPr>
            <a:spLocks noChangeShapeType="1"/>
          </p:cNvSpPr>
          <p:nvPr/>
        </p:nvSpPr>
        <p:spPr bwMode="auto">
          <a:xfrm>
            <a:off x="457200" y="5105400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8089" name="Picture 3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914400"/>
            <a:ext cx="106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90" name="AutoShape 35"/>
          <p:cNvSpPr>
            <a:spLocks noChangeArrowheads="1"/>
          </p:cNvSpPr>
          <p:nvPr/>
        </p:nvSpPr>
        <p:spPr bwMode="auto">
          <a:xfrm>
            <a:off x="8978900" y="6705600"/>
            <a:ext cx="88900" cy="76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8091" name="Line 41"/>
          <p:cNvSpPr>
            <a:spLocks noChangeShapeType="1"/>
          </p:cNvSpPr>
          <p:nvPr/>
        </p:nvSpPr>
        <p:spPr bwMode="auto">
          <a:xfrm>
            <a:off x="1828800" y="2286000"/>
            <a:ext cx="0" cy="2590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092" name="Text Box 38"/>
          <p:cNvSpPr txBox="1">
            <a:spLocks noChangeArrowheads="1"/>
          </p:cNvSpPr>
          <p:nvPr/>
        </p:nvSpPr>
        <p:spPr bwMode="auto">
          <a:xfrm>
            <a:off x="3124200" y="4740275"/>
            <a:ext cx="1277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New revision</a:t>
            </a:r>
          </a:p>
        </p:txBody>
      </p:sp>
      <p:sp>
        <p:nvSpPr>
          <p:cNvPr id="88093" name="Line 41"/>
          <p:cNvSpPr>
            <a:spLocks noChangeShapeType="1"/>
          </p:cNvSpPr>
          <p:nvPr/>
        </p:nvSpPr>
        <p:spPr bwMode="auto">
          <a:xfrm>
            <a:off x="3733800" y="2286000"/>
            <a:ext cx="0" cy="2590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88094" name="AutoShape 44"/>
          <p:cNvCxnSpPr>
            <a:cxnSpLocks noChangeShapeType="1"/>
            <a:stCxn id="88073" idx="3"/>
            <a:endCxn id="88075" idx="1"/>
          </p:cNvCxnSpPr>
          <p:nvPr/>
        </p:nvCxnSpPr>
        <p:spPr bwMode="auto">
          <a:xfrm>
            <a:off x="4348163" y="2052638"/>
            <a:ext cx="604837" cy="1809750"/>
          </a:xfrm>
          <a:prstGeom prst="bentConnector3">
            <a:avLst>
              <a:gd name="adj1" fmla="val 4987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pic>
        <p:nvPicPr>
          <p:cNvPr id="8809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5257800"/>
            <a:ext cx="106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96" name="Rectangle 17"/>
          <p:cNvSpPr>
            <a:spLocks noChangeArrowheads="1"/>
          </p:cNvSpPr>
          <p:nvPr/>
        </p:nvSpPr>
        <p:spPr bwMode="auto">
          <a:xfrm>
            <a:off x="6400800" y="3609975"/>
            <a:ext cx="12239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Update </a:t>
            </a:r>
          </a:p>
          <a:p>
            <a:pPr algn="ctr"/>
            <a:r>
              <a:rPr lang="en-GB"/>
              <a:t>requirement</a:t>
            </a:r>
          </a:p>
        </p:txBody>
      </p:sp>
      <p:cxnSp>
        <p:nvCxnSpPr>
          <p:cNvPr id="88097" name="AutoShape 27"/>
          <p:cNvCxnSpPr>
            <a:cxnSpLocks noChangeShapeType="1"/>
            <a:stCxn id="88075" idx="3"/>
            <a:endCxn id="88096" idx="1"/>
          </p:cNvCxnSpPr>
          <p:nvPr/>
        </p:nvCxnSpPr>
        <p:spPr bwMode="auto">
          <a:xfrm>
            <a:off x="6176963" y="3862388"/>
            <a:ext cx="2238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8098" name="AutoShape 27"/>
          <p:cNvCxnSpPr>
            <a:cxnSpLocks noChangeShapeType="1"/>
            <a:stCxn id="88096" idx="3"/>
            <a:endCxn id="88079" idx="2"/>
          </p:cNvCxnSpPr>
          <p:nvPr/>
        </p:nvCxnSpPr>
        <p:spPr bwMode="auto">
          <a:xfrm>
            <a:off x="7624763" y="3862388"/>
            <a:ext cx="681037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8099" name="Text Box 38"/>
          <p:cNvSpPr txBox="1">
            <a:spLocks noChangeArrowheads="1"/>
          </p:cNvSpPr>
          <p:nvPr/>
        </p:nvSpPr>
        <p:spPr bwMode="auto">
          <a:xfrm>
            <a:off x="6324600" y="4740275"/>
            <a:ext cx="28686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New revision </a:t>
            </a:r>
          </a:p>
          <a:p>
            <a:r>
              <a:rPr lang="en-GB" sz="1400" b="1"/>
              <a:t>– changes added &amp; new context</a:t>
            </a:r>
          </a:p>
        </p:txBody>
      </p:sp>
      <p:pic>
        <p:nvPicPr>
          <p:cNvPr id="88100" name="Picture 5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914400"/>
            <a:ext cx="106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101" name="Line 41"/>
          <p:cNvSpPr>
            <a:spLocks noChangeShapeType="1"/>
          </p:cNvSpPr>
          <p:nvPr/>
        </p:nvSpPr>
        <p:spPr bwMode="auto">
          <a:xfrm>
            <a:off x="7010400" y="4191000"/>
            <a:ext cx="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104" name="Oval 40"/>
          <p:cNvSpPr>
            <a:spLocks noChangeArrowheads="1"/>
          </p:cNvSpPr>
          <p:nvPr/>
        </p:nvSpPr>
        <p:spPr bwMode="auto">
          <a:xfrm>
            <a:off x="3124200" y="5181600"/>
            <a:ext cx="1447800" cy="9906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05" name="AutoShape 41"/>
          <p:cNvSpPr>
            <a:spLocks/>
          </p:cNvSpPr>
          <p:nvPr/>
        </p:nvSpPr>
        <p:spPr bwMode="auto">
          <a:xfrm>
            <a:off x="5562600" y="5943600"/>
            <a:ext cx="1905000" cy="309563"/>
          </a:xfrm>
          <a:prstGeom prst="borderCallout2">
            <a:avLst>
              <a:gd name="adj1" fmla="val 36921"/>
              <a:gd name="adj2" fmla="val -4000"/>
              <a:gd name="adj3" fmla="val 36921"/>
              <a:gd name="adj4" fmla="val -29167"/>
              <a:gd name="adj5" fmla="val -45130"/>
              <a:gd name="adj6" fmla="val -55083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REQ-000144/B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  <a:ln/>
        </p:spPr>
        <p:txBody>
          <a:bodyPr/>
          <a:lstStyle/>
          <a:p>
            <a:r>
              <a:rPr lang="en-GB" sz="2600" smtClean="0"/>
              <a:t>Check out REQ-000144/A &gt; REQ-000144/B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14538"/>
            <a:ext cx="8229600" cy="4530725"/>
          </a:xfrm>
        </p:spPr>
        <p:txBody>
          <a:bodyPr/>
          <a:lstStyle/>
          <a:p>
            <a:endParaRPr lang="en-GB" smtClean="0"/>
          </a:p>
        </p:txBody>
      </p:sp>
      <p:pic>
        <p:nvPicPr>
          <p:cNvPr id="86020" name="Picture 4" descr="HSUV_Specification_pre_condi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981075"/>
            <a:ext cx="8210550" cy="5724525"/>
          </a:xfrm>
          <a:prstGeom prst="rect">
            <a:avLst/>
          </a:prstGeom>
          <a:noFill/>
        </p:spPr>
      </p:pic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457200" y="2438400"/>
            <a:ext cx="1371600" cy="10668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AutoShape 6"/>
          <p:cNvSpPr>
            <a:spLocks/>
          </p:cNvSpPr>
          <p:nvPr/>
        </p:nvSpPr>
        <p:spPr bwMode="auto">
          <a:xfrm>
            <a:off x="5791200" y="1100138"/>
            <a:ext cx="1905000" cy="457200"/>
          </a:xfrm>
          <a:prstGeom prst="borderCallout2">
            <a:avLst>
              <a:gd name="adj1" fmla="val 25000"/>
              <a:gd name="adj2" fmla="val -4000"/>
              <a:gd name="adj3" fmla="val 25000"/>
              <a:gd name="adj4" fmla="val -101583"/>
              <a:gd name="adj5" fmla="val 390625"/>
              <a:gd name="adj6" fmla="val -203000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Eco-Friendliness Req REQ-00181/A</a:t>
            </a:r>
          </a:p>
        </p:txBody>
      </p:sp>
      <p:sp>
        <p:nvSpPr>
          <p:cNvPr id="86023" name="Oval 7"/>
          <p:cNvSpPr>
            <a:spLocks noChangeArrowheads="1"/>
          </p:cNvSpPr>
          <p:nvPr/>
        </p:nvSpPr>
        <p:spPr bwMode="auto">
          <a:xfrm>
            <a:off x="533400" y="5367338"/>
            <a:ext cx="1828800" cy="7620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AutoShape 8"/>
          <p:cNvSpPr>
            <a:spLocks/>
          </p:cNvSpPr>
          <p:nvPr/>
        </p:nvSpPr>
        <p:spPr bwMode="auto">
          <a:xfrm>
            <a:off x="3200400" y="5367338"/>
            <a:ext cx="1905000" cy="457200"/>
          </a:xfrm>
          <a:prstGeom prst="borderCallout2">
            <a:avLst>
              <a:gd name="adj1" fmla="val 25000"/>
              <a:gd name="adj2" fmla="val -4000"/>
              <a:gd name="adj3" fmla="val 25000"/>
              <a:gd name="adj4" fmla="val -23167"/>
              <a:gd name="adj5" fmla="val 78819"/>
              <a:gd name="adj6" fmla="val -43083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Subject of the CR</a:t>
            </a:r>
          </a:p>
          <a:p>
            <a:pPr algn="ctr"/>
            <a:r>
              <a:rPr lang="en-GB" sz="1200"/>
              <a:t>REQ-000144/B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9"/>
          <p:cNvSpPr txBox="1">
            <a:spLocks noGrp="1"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E08079F-372E-4F6A-BDC2-039D93EE1708}" type="datetime5">
              <a:rPr lang="en-US" sz="100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15-Feb-11</a:t>
            </a:fld>
            <a:endParaRPr lang="en-US" sz="1000">
              <a:latin typeface="+mn-lt"/>
              <a:cs typeface="+mn-cs"/>
            </a:endParaRPr>
          </a:p>
        </p:txBody>
      </p:sp>
      <p:sp>
        <p:nvSpPr>
          <p:cNvPr id="90115" name="Rectangle 10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/>
              <a:t>OSLC PLM working group</a:t>
            </a:r>
          </a:p>
        </p:txBody>
      </p:sp>
      <p:sp>
        <p:nvSpPr>
          <p:cNvPr id="39" name="Rectangle 11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69486A9-4F9F-4CFB-93AA-BC2696AE326C}" type="slidenum">
              <a:rPr lang="en-US" sz="10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000">
              <a:latin typeface="+mn-lt"/>
              <a:cs typeface="+mn-cs"/>
            </a:endParaRPr>
          </a:p>
        </p:txBody>
      </p:sp>
      <p:sp>
        <p:nvSpPr>
          <p:cNvPr id="90117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600" smtClean="0"/>
              <a:t>Change Requirements to 2016 ULEV</a:t>
            </a:r>
            <a:r>
              <a:rPr lang="en-GB" sz="2600" smtClean="0"/>
              <a:t> </a:t>
            </a:r>
            <a:br>
              <a:rPr lang="en-GB" sz="2600" smtClean="0"/>
            </a:br>
            <a:r>
              <a:rPr lang="en-GB" sz="2600" smtClean="0"/>
              <a:t>Mock up – Story 1 Step 1-1</a:t>
            </a:r>
            <a:endParaRPr lang="en-US" sz="2600" smtClean="0"/>
          </a:p>
        </p:txBody>
      </p:sp>
      <p:sp>
        <p:nvSpPr>
          <p:cNvPr id="90118" name="Line 7"/>
          <p:cNvSpPr>
            <a:spLocks noChangeShapeType="1"/>
          </p:cNvSpPr>
          <p:nvPr/>
        </p:nvSpPr>
        <p:spPr bwMode="auto">
          <a:xfrm>
            <a:off x="539750" y="3262313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9" name="Rectangle 9"/>
          <p:cNvSpPr>
            <a:spLocks noChangeArrowheads="1"/>
          </p:cNvSpPr>
          <p:nvPr/>
        </p:nvSpPr>
        <p:spPr bwMode="auto">
          <a:xfrm>
            <a:off x="1219200" y="1800225"/>
            <a:ext cx="12239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Analyse</a:t>
            </a:r>
          </a:p>
          <a:p>
            <a:pPr algn="ctr"/>
            <a:r>
              <a:rPr lang="en-GB"/>
              <a:t>the CR</a:t>
            </a:r>
          </a:p>
        </p:txBody>
      </p:sp>
      <p:cxnSp>
        <p:nvCxnSpPr>
          <p:cNvPr id="90120" name="AutoShape 11"/>
          <p:cNvCxnSpPr>
            <a:cxnSpLocks noChangeShapeType="1"/>
            <a:stCxn id="90124" idx="6"/>
            <a:endCxn id="90119" idx="1"/>
          </p:cNvCxnSpPr>
          <p:nvPr/>
        </p:nvCxnSpPr>
        <p:spPr bwMode="auto">
          <a:xfrm>
            <a:off x="827088" y="2052638"/>
            <a:ext cx="3921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0121" name="Rectangle 14"/>
          <p:cNvSpPr>
            <a:spLocks noChangeArrowheads="1"/>
          </p:cNvSpPr>
          <p:nvPr/>
        </p:nvSpPr>
        <p:spPr bwMode="auto">
          <a:xfrm>
            <a:off x="3124200" y="1800225"/>
            <a:ext cx="1223963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Check out </a:t>
            </a:r>
          </a:p>
          <a:p>
            <a:pPr algn="ctr"/>
            <a:r>
              <a:rPr lang="en-GB"/>
              <a:t>for Req change</a:t>
            </a:r>
          </a:p>
        </p:txBody>
      </p:sp>
      <p:cxnSp>
        <p:nvCxnSpPr>
          <p:cNvPr id="90122" name="AutoShape 15"/>
          <p:cNvCxnSpPr>
            <a:cxnSpLocks noChangeShapeType="1"/>
            <a:stCxn id="90119" idx="3"/>
            <a:endCxn id="90121" idx="1"/>
          </p:cNvCxnSpPr>
          <p:nvPr/>
        </p:nvCxnSpPr>
        <p:spPr bwMode="auto">
          <a:xfrm>
            <a:off x="2443163" y="2052638"/>
            <a:ext cx="681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0123" name="Rectangle 17"/>
          <p:cNvSpPr>
            <a:spLocks noChangeArrowheads="1"/>
          </p:cNvSpPr>
          <p:nvPr/>
        </p:nvSpPr>
        <p:spPr bwMode="auto">
          <a:xfrm>
            <a:off x="4953000" y="3609975"/>
            <a:ext cx="1223963" cy="5048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See new </a:t>
            </a:r>
          </a:p>
          <a:p>
            <a:pPr algn="ctr"/>
            <a:r>
              <a:rPr lang="en-GB"/>
              <a:t>Work Item</a:t>
            </a:r>
          </a:p>
        </p:txBody>
      </p:sp>
      <p:sp>
        <p:nvSpPr>
          <p:cNvPr id="90124" name="Oval 19"/>
          <p:cNvSpPr>
            <a:spLocks noChangeArrowheads="1"/>
          </p:cNvSpPr>
          <p:nvPr/>
        </p:nvSpPr>
        <p:spPr bwMode="auto">
          <a:xfrm>
            <a:off x="611188" y="19446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0125" name="Rectangle 20"/>
          <p:cNvSpPr>
            <a:spLocks noChangeArrowheads="1"/>
          </p:cNvSpPr>
          <p:nvPr/>
        </p:nvSpPr>
        <p:spPr bwMode="auto">
          <a:xfrm>
            <a:off x="0" y="1295400"/>
            <a:ext cx="395288" cy="1966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PLM</a:t>
            </a:r>
          </a:p>
        </p:txBody>
      </p:sp>
      <p:sp>
        <p:nvSpPr>
          <p:cNvPr id="90126" name="Rectangle 21"/>
          <p:cNvSpPr>
            <a:spLocks noChangeArrowheads="1"/>
          </p:cNvSpPr>
          <p:nvPr/>
        </p:nvSpPr>
        <p:spPr bwMode="auto">
          <a:xfrm>
            <a:off x="0" y="3262313"/>
            <a:ext cx="395288" cy="1843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ALM</a:t>
            </a:r>
          </a:p>
        </p:txBody>
      </p:sp>
      <p:sp>
        <p:nvSpPr>
          <p:cNvPr id="90127" name="Oval 23"/>
          <p:cNvSpPr>
            <a:spLocks noChangeArrowheads="1"/>
          </p:cNvSpPr>
          <p:nvPr/>
        </p:nvSpPr>
        <p:spPr bwMode="auto">
          <a:xfrm>
            <a:off x="8305800" y="3767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0128" name="Oval 26"/>
          <p:cNvSpPr>
            <a:spLocks noChangeArrowheads="1"/>
          </p:cNvSpPr>
          <p:nvPr/>
        </p:nvSpPr>
        <p:spPr bwMode="auto">
          <a:xfrm>
            <a:off x="8243888" y="19446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90129" name="AutoShape 27"/>
          <p:cNvCxnSpPr>
            <a:cxnSpLocks noChangeShapeType="1"/>
            <a:stCxn id="90121" idx="3"/>
            <a:endCxn id="90128" idx="2"/>
          </p:cNvCxnSpPr>
          <p:nvPr/>
        </p:nvCxnSpPr>
        <p:spPr bwMode="auto">
          <a:xfrm>
            <a:off x="4348163" y="2052638"/>
            <a:ext cx="38957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90130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743200"/>
            <a:ext cx="10668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31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667000"/>
            <a:ext cx="114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3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5286375"/>
            <a:ext cx="106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33" name="Picture 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5181600"/>
            <a:ext cx="8667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34" name="Text Box 37"/>
          <p:cNvSpPr txBox="1">
            <a:spLocks noChangeArrowheads="1"/>
          </p:cNvSpPr>
          <p:nvPr/>
        </p:nvSpPr>
        <p:spPr bwMode="auto">
          <a:xfrm>
            <a:off x="914400" y="4740275"/>
            <a:ext cx="1325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Pre-condition</a:t>
            </a:r>
          </a:p>
        </p:txBody>
      </p:sp>
      <p:sp>
        <p:nvSpPr>
          <p:cNvPr id="90135" name="Rectangle 39"/>
          <p:cNvSpPr>
            <a:spLocks noChangeArrowheads="1"/>
          </p:cNvSpPr>
          <p:nvPr/>
        </p:nvSpPr>
        <p:spPr bwMode="auto">
          <a:xfrm>
            <a:off x="0" y="5105400"/>
            <a:ext cx="395288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Ref model</a:t>
            </a:r>
          </a:p>
        </p:txBody>
      </p:sp>
      <p:sp>
        <p:nvSpPr>
          <p:cNvPr id="90136" name="Line 40"/>
          <p:cNvSpPr>
            <a:spLocks noChangeShapeType="1"/>
          </p:cNvSpPr>
          <p:nvPr/>
        </p:nvSpPr>
        <p:spPr bwMode="auto">
          <a:xfrm>
            <a:off x="457200" y="5105400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0137" name="Picture 3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914400"/>
            <a:ext cx="106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38" name="AutoShape 35"/>
          <p:cNvSpPr>
            <a:spLocks noChangeArrowheads="1"/>
          </p:cNvSpPr>
          <p:nvPr/>
        </p:nvSpPr>
        <p:spPr bwMode="auto">
          <a:xfrm>
            <a:off x="8978900" y="6705600"/>
            <a:ext cx="88900" cy="76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0139" name="Line 41"/>
          <p:cNvSpPr>
            <a:spLocks noChangeShapeType="1"/>
          </p:cNvSpPr>
          <p:nvPr/>
        </p:nvSpPr>
        <p:spPr bwMode="auto">
          <a:xfrm>
            <a:off x="1828800" y="2286000"/>
            <a:ext cx="0" cy="2590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140" name="Text Box 38"/>
          <p:cNvSpPr txBox="1">
            <a:spLocks noChangeArrowheads="1"/>
          </p:cNvSpPr>
          <p:nvPr/>
        </p:nvSpPr>
        <p:spPr bwMode="auto">
          <a:xfrm>
            <a:off x="3124200" y="4740275"/>
            <a:ext cx="1277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New revision</a:t>
            </a:r>
          </a:p>
        </p:txBody>
      </p:sp>
      <p:sp>
        <p:nvSpPr>
          <p:cNvPr id="90141" name="Line 41"/>
          <p:cNvSpPr>
            <a:spLocks noChangeShapeType="1"/>
          </p:cNvSpPr>
          <p:nvPr/>
        </p:nvSpPr>
        <p:spPr bwMode="auto">
          <a:xfrm>
            <a:off x="3733800" y="2286000"/>
            <a:ext cx="0" cy="2590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90142" name="AutoShape 44"/>
          <p:cNvCxnSpPr>
            <a:cxnSpLocks noChangeShapeType="1"/>
            <a:stCxn id="90121" idx="3"/>
            <a:endCxn id="90123" idx="1"/>
          </p:cNvCxnSpPr>
          <p:nvPr/>
        </p:nvCxnSpPr>
        <p:spPr bwMode="auto">
          <a:xfrm>
            <a:off x="4348163" y="2052638"/>
            <a:ext cx="604837" cy="1809750"/>
          </a:xfrm>
          <a:prstGeom prst="bentConnector3">
            <a:avLst>
              <a:gd name="adj1" fmla="val 4987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pic>
        <p:nvPicPr>
          <p:cNvPr id="9014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5257800"/>
            <a:ext cx="106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44" name="Rectangle 17"/>
          <p:cNvSpPr>
            <a:spLocks noChangeArrowheads="1"/>
          </p:cNvSpPr>
          <p:nvPr/>
        </p:nvSpPr>
        <p:spPr bwMode="auto">
          <a:xfrm>
            <a:off x="6400800" y="3609975"/>
            <a:ext cx="1223963" cy="5048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Update </a:t>
            </a:r>
          </a:p>
          <a:p>
            <a:pPr algn="ctr"/>
            <a:r>
              <a:rPr lang="en-GB"/>
              <a:t>requirement</a:t>
            </a:r>
          </a:p>
        </p:txBody>
      </p:sp>
      <p:cxnSp>
        <p:nvCxnSpPr>
          <p:cNvPr id="90145" name="AutoShape 27"/>
          <p:cNvCxnSpPr>
            <a:cxnSpLocks noChangeShapeType="1"/>
            <a:stCxn id="90123" idx="3"/>
            <a:endCxn id="90144" idx="1"/>
          </p:cNvCxnSpPr>
          <p:nvPr/>
        </p:nvCxnSpPr>
        <p:spPr bwMode="auto">
          <a:xfrm>
            <a:off x="6176963" y="3862388"/>
            <a:ext cx="2238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146" name="AutoShape 27"/>
          <p:cNvCxnSpPr>
            <a:cxnSpLocks noChangeShapeType="1"/>
            <a:stCxn id="90144" idx="3"/>
            <a:endCxn id="90127" idx="2"/>
          </p:cNvCxnSpPr>
          <p:nvPr/>
        </p:nvCxnSpPr>
        <p:spPr bwMode="auto">
          <a:xfrm>
            <a:off x="7624763" y="3862388"/>
            <a:ext cx="681037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0147" name="Text Box 38"/>
          <p:cNvSpPr txBox="1">
            <a:spLocks noChangeArrowheads="1"/>
          </p:cNvSpPr>
          <p:nvPr/>
        </p:nvSpPr>
        <p:spPr bwMode="auto">
          <a:xfrm>
            <a:off x="6324600" y="4740275"/>
            <a:ext cx="28686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New revision </a:t>
            </a:r>
          </a:p>
          <a:p>
            <a:r>
              <a:rPr lang="en-GB" sz="1400" b="1"/>
              <a:t>– changes added &amp; new context</a:t>
            </a:r>
          </a:p>
        </p:txBody>
      </p:sp>
      <p:pic>
        <p:nvPicPr>
          <p:cNvPr id="90148" name="Picture 5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914400"/>
            <a:ext cx="106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49" name="Line 41"/>
          <p:cNvSpPr>
            <a:spLocks noChangeShapeType="1"/>
          </p:cNvSpPr>
          <p:nvPr/>
        </p:nvSpPr>
        <p:spPr bwMode="auto">
          <a:xfrm>
            <a:off x="7010400" y="4191000"/>
            <a:ext cx="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150" name="Oval 38"/>
          <p:cNvSpPr>
            <a:spLocks noChangeArrowheads="1"/>
          </p:cNvSpPr>
          <p:nvPr/>
        </p:nvSpPr>
        <p:spPr bwMode="auto">
          <a:xfrm>
            <a:off x="6324600" y="5105400"/>
            <a:ext cx="1447800" cy="9906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51" name="AutoShape 39"/>
          <p:cNvSpPr>
            <a:spLocks/>
          </p:cNvSpPr>
          <p:nvPr/>
        </p:nvSpPr>
        <p:spPr bwMode="auto">
          <a:xfrm>
            <a:off x="3505200" y="5867400"/>
            <a:ext cx="1905000" cy="309563"/>
          </a:xfrm>
          <a:prstGeom prst="borderCallout2">
            <a:avLst>
              <a:gd name="adj1" fmla="val 36921"/>
              <a:gd name="adj2" fmla="val 104000"/>
              <a:gd name="adj3" fmla="val 36921"/>
              <a:gd name="adj4" fmla="val 125167"/>
              <a:gd name="adj5" fmla="val -82051"/>
              <a:gd name="adj6" fmla="val 146917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REQ-000144/B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5" name="Picture 7" descr="HSUVSpecification_package_requirements_chan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68425"/>
            <a:ext cx="6748463" cy="5108575"/>
          </a:xfrm>
          <a:prstGeom prst="rect">
            <a:avLst/>
          </a:prstGeom>
          <a:noFill/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smtClean="0"/>
              <a:t>REQ-000144/B built out with alternative effectivity based upon Region=US, Emissions=ULEV</a:t>
            </a:r>
          </a:p>
        </p:txBody>
      </p:sp>
      <p:sp>
        <p:nvSpPr>
          <p:cNvPr id="94213" name="Oval 5"/>
          <p:cNvSpPr>
            <a:spLocks noChangeArrowheads="1"/>
          </p:cNvSpPr>
          <p:nvPr/>
        </p:nvSpPr>
        <p:spPr bwMode="auto">
          <a:xfrm rot="-1789363">
            <a:off x="1524000" y="4800600"/>
            <a:ext cx="3124200" cy="14478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AutoShape 6"/>
          <p:cNvSpPr>
            <a:spLocks/>
          </p:cNvSpPr>
          <p:nvPr/>
        </p:nvSpPr>
        <p:spPr bwMode="auto">
          <a:xfrm>
            <a:off x="5562600" y="5867400"/>
            <a:ext cx="1905000" cy="309563"/>
          </a:xfrm>
          <a:prstGeom prst="borderCallout2">
            <a:avLst>
              <a:gd name="adj1" fmla="val 36921"/>
              <a:gd name="adj2" fmla="val -4000"/>
              <a:gd name="adj3" fmla="val 36921"/>
              <a:gd name="adj4" fmla="val -39333"/>
              <a:gd name="adj5" fmla="val -134361"/>
              <a:gd name="adj6" fmla="val -75583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REQ-000144/B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60D1C8-D5F1-49CE-A364-84E2CA9459EA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31746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2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59071-3E38-4E08-A03A-882DCBF0F819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1748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600" smtClean="0"/>
              <a:t>Change Requirements to 2016 ULEV</a:t>
            </a:r>
            <a:r>
              <a:rPr lang="en-GB" sz="2600" smtClean="0"/>
              <a:t> </a:t>
            </a:r>
            <a:br>
              <a:rPr lang="en-GB" sz="2600" smtClean="0"/>
            </a:br>
            <a:r>
              <a:rPr lang="en-GB" sz="2600" smtClean="0"/>
              <a:t>Mock up – Story 1 Step 1-2</a:t>
            </a:r>
            <a:endParaRPr lang="en-US" sz="2600" smtClean="0"/>
          </a:p>
        </p:txBody>
      </p:sp>
      <p:sp>
        <p:nvSpPr>
          <p:cNvPr id="31749" name="Line 7"/>
          <p:cNvSpPr>
            <a:spLocks noChangeShapeType="1"/>
          </p:cNvSpPr>
          <p:nvPr/>
        </p:nvSpPr>
        <p:spPr bwMode="auto">
          <a:xfrm>
            <a:off x="539750" y="3262313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Rectangle 14"/>
          <p:cNvSpPr>
            <a:spLocks noChangeArrowheads="1"/>
          </p:cNvSpPr>
          <p:nvPr/>
        </p:nvSpPr>
        <p:spPr bwMode="auto">
          <a:xfrm>
            <a:off x="6700838" y="1814513"/>
            <a:ext cx="12239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Check in</a:t>
            </a:r>
          </a:p>
          <a:p>
            <a:pPr algn="ctr"/>
            <a:r>
              <a:rPr lang="en-GB"/>
              <a:t>from Req change</a:t>
            </a:r>
          </a:p>
        </p:txBody>
      </p:sp>
      <p:sp>
        <p:nvSpPr>
          <p:cNvPr id="31751" name="Rectangle 20"/>
          <p:cNvSpPr>
            <a:spLocks noChangeArrowheads="1"/>
          </p:cNvSpPr>
          <p:nvPr/>
        </p:nvSpPr>
        <p:spPr bwMode="auto">
          <a:xfrm>
            <a:off x="0" y="1295400"/>
            <a:ext cx="395288" cy="1966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PLM</a:t>
            </a:r>
          </a:p>
        </p:txBody>
      </p:sp>
      <p:sp>
        <p:nvSpPr>
          <p:cNvPr id="31752" name="Rectangle 21"/>
          <p:cNvSpPr>
            <a:spLocks noChangeArrowheads="1"/>
          </p:cNvSpPr>
          <p:nvPr/>
        </p:nvSpPr>
        <p:spPr bwMode="auto">
          <a:xfrm>
            <a:off x="0" y="3262313"/>
            <a:ext cx="395288" cy="1843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ALM</a:t>
            </a:r>
          </a:p>
        </p:txBody>
      </p:sp>
      <p:sp>
        <p:nvSpPr>
          <p:cNvPr id="31753" name="Oval 26"/>
          <p:cNvSpPr>
            <a:spLocks noChangeArrowheads="1"/>
          </p:cNvSpPr>
          <p:nvPr/>
        </p:nvSpPr>
        <p:spPr bwMode="auto">
          <a:xfrm>
            <a:off x="8243888" y="19589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31754" name="AutoShape 27"/>
          <p:cNvCxnSpPr>
            <a:cxnSpLocks noChangeShapeType="1"/>
            <a:stCxn id="31750" idx="3"/>
            <a:endCxn id="31753" idx="2"/>
          </p:cNvCxnSpPr>
          <p:nvPr/>
        </p:nvCxnSpPr>
        <p:spPr bwMode="auto">
          <a:xfrm>
            <a:off x="7924800" y="2066925"/>
            <a:ext cx="3190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31755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1763" y="2819400"/>
            <a:ext cx="114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Rectangle 39"/>
          <p:cNvSpPr>
            <a:spLocks noChangeArrowheads="1"/>
          </p:cNvSpPr>
          <p:nvPr/>
        </p:nvSpPr>
        <p:spPr bwMode="auto">
          <a:xfrm>
            <a:off x="0" y="5105400"/>
            <a:ext cx="395288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Ref model</a:t>
            </a:r>
          </a:p>
        </p:txBody>
      </p:sp>
      <p:sp>
        <p:nvSpPr>
          <p:cNvPr id="31757" name="Line 40"/>
          <p:cNvSpPr>
            <a:spLocks noChangeShapeType="1"/>
          </p:cNvSpPr>
          <p:nvPr/>
        </p:nvSpPr>
        <p:spPr bwMode="auto">
          <a:xfrm>
            <a:off x="457200" y="5105400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758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914400"/>
            <a:ext cx="106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9" name="AutoShape 24"/>
          <p:cNvSpPr>
            <a:spLocks noChangeArrowheads="1"/>
          </p:cNvSpPr>
          <p:nvPr/>
        </p:nvSpPr>
        <p:spPr bwMode="auto">
          <a:xfrm>
            <a:off x="8978900" y="6705600"/>
            <a:ext cx="88900" cy="76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0" name="Oval 23"/>
          <p:cNvSpPr>
            <a:spLocks noChangeArrowheads="1"/>
          </p:cNvSpPr>
          <p:nvPr/>
        </p:nvSpPr>
        <p:spPr bwMode="auto">
          <a:xfrm>
            <a:off x="609600" y="38862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4724400" y="1814513"/>
            <a:ext cx="1223963" cy="5048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Define new</a:t>
            </a:r>
          </a:p>
          <a:p>
            <a:pPr algn="ctr"/>
            <a:r>
              <a:rPr lang="en-GB"/>
              <a:t>context </a:t>
            </a:r>
          </a:p>
        </p:txBody>
      </p:sp>
      <p:sp>
        <p:nvSpPr>
          <p:cNvPr id="31762" name="Rectangle 17"/>
          <p:cNvSpPr>
            <a:spLocks noChangeArrowheads="1"/>
          </p:cNvSpPr>
          <p:nvPr/>
        </p:nvSpPr>
        <p:spPr bwMode="auto">
          <a:xfrm>
            <a:off x="2590800" y="3733800"/>
            <a:ext cx="1223963" cy="5048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Complete </a:t>
            </a:r>
          </a:p>
          <a:p>
            <a:pPr algn="ctr"/>
            <a:r>
              <a:rPr lang="en-GB"/>
              <a:t>work item</a:t>
            </a:r>
          </a:p>
        </p:txBody>
      </p:sp>
      <p:cxnSp>
        <p:nvCxnSpPr>
          <p:cNvPr id="31763" name="AutoShape 39"/>
          <p:cNvCxnSpPr>
            <a:cxnSpLocks noChangeShapeType="1"/>
            <a:stCxn id="31760" idx="6"/>
            <a:endCxn id="31762" idx="1"/>
          </p:cNvCxnSpPr>
          <p:nvPr/>
        </p:nvCxnSpPr>
        <p:spPr bwMode="auto">
          <a:xfrm flipV="1">
            <a:off x="825500" y="3986213"/>
            <a:ext cx="1765300" cy="79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1764" name="AutoShape 41"/>
          <p:cNvCxnSpPr>
            <a:cxnSpLocks noChangeShapeType="1"/>
            <a:stCxn id="31762" idx="3"/>
            <a:endCxn id="31761" idx="1"/>
          </p:cNvCxnSpPr>
          <p:nvPr/>
        </p:nvCxnSpPr>
        <p:spPr bwMode="auto">
          <a:xfrm flipV="1">
            <a:off x="3814763" y="2066925"/>
            <a:ext cx="909637" cy="1919288"/>
          </a:xfrm>
          <a:prstGeom prst="bentConnector3">
            <a:avLst>
              <a:gd name="adj1" fmla="val 4991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pic>
        <p:nvPicPr>
          <p:cNvPr id="31765" name="Picture 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914400"/>
            <a:ext cx="106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6" name="Text Box 38"/>
          <p:cNvSpPr txBox="1">
            <a:spLocks noChangeArrowheads="1"/>
          </p:cNvSpPr>
          <p:nvPr/>
        </p:nvSpPr>
        <p:spPr bwMode="auto">
          <a:xfrm>
            <a:off x="6477000" y="4191000"/>
            <a:ext cx="2590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Requirements: </a:t>
            </a:r>
            <a:r>
              <a:rPr lang="en-GB" sz="1400" b="1">
                <a:solidFill>
                  <a:schemeClr val="hlink"/>
                </a:solidFill>
              </a:rPr>
              <a:t>New revision</a:t>
            </a:r>
          </a:p>
          <a:p>
            <a:r>
              <a:rPr lang="en-GB" sz="1400" b="1"/>
              <a:t>Context: </a:t>
            </a:r>
            <a:r>
              <a:rPr lang="en-GB" sz="1400" b="1">
                <a:solidFill>
                  <a:schemeClr val="hlink"/>
                </a:solidFill>
              </a:rPr>
              <a:t>Assigned to new requirements</a:t>
            </a:r>
          </a:p>
          <a:p>
            <a:r>
              <a:rPr lang="en-GB" sz="1400" b="1"/>
              <a:t>Implementation: Old</a:t>
            </a:r>
          </a:p>
        </p:txBody>
      </p:sp>
      <p:pic>
        <p:nvPicPr>
          <p:cNvPr id="3176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5181600"/>
            <a:ext cx="106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768" name="AutoShape 51"/>
          <p:cNvCxnSpPr>
            <a:cxnSpLocks noChangeShapeType="1"/>
            <a:stCxn id="31761" idx="3"/>
            <a:endCxn id="31750" idx="1"/>
          </p:cNvCxnSpPr>
          <p:nvPr/>
        </p:nvCxnSpPr>
        <p:spPr bwMode="auto">
          <a:xfrm>
            <a:off x="5948363" y="2066925"/>
            <a:ext cx="7524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9" name="AutoShape 52"/>
          <p:cNvSpPr>
            <a:spLocks noChangeArrowheads="1"/>
          </p:cNvSpPr>
          <p:nvPr/>
        </p:nvSpPr>
        <p:spPr bwMode="auto">
          <a:xfrm>
            <a:off x="5029200" y="2667000"/>
            <a:ext cx="1524000" cy="533400"/>
          </a:xfrm>
          <a:prstGeom prst="wedgeEllipseCallout">
            <a:avLst>
              <a:gd name="adj1" fmla="val -29583"/>
              <a:gd name="adj2" fmla="val -1303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000"/>
              <a:t>Revise next level assy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SUVSpecification_package_requirements_chan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68425"/>
            <a:ext cx="6748463" cy="5108575"/>
          </a:xfrm>
          <a:prstGeom prst="rect">
            <a:avLst/>
          </a:prstGeom>
          <a:noFill/>
        </p:spPr>
      </p:pic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smtClean="0"/>
              <a:t>REQ-000181/A &gt; Revision B</a:t>
            </a:r>
          </a:p>
        </p:txBody>
      </p:sp>
      <p:sp>
        <p:nvSpPr>
          <p:cNvPr id="96261" name="AutoShape 5"/>
          <p:cNvSpPr>
            <a:spLocks/>
          </p:cNvSpPr>
          <p:nvPr/>
        </p:nvSpPr>
        <p:spPr bwMode="auto">
          <a:xfrm>
            <a:off x="6553200" y="1676400"/>
            <a:ext cx="1905000" cy="309563"/>
          </a:xfrm>
          <a:prstGeom prst="borderCallout2">
            <a:avLst>
              <a:gd name="adj1" fmla="val 36921"/>
              <a:gd name="adj2" fmla="val -4000"/>
              <a:gd name="adj3" fmla="val 36921"/>
              <a:gd name="adj4" fmla="val -110167"/>
              <a:gd name="adj5" fmla="val 361028"/>
              <a:gd name="adj6" fmla="val -219083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REQ-000181/B</a:t>
            </a:r>
          </a:p>
        </p:txBody>
      </p:sp>
      <p:sp>
        <p:nvSpPr>
          <p:cNvPr id="96262" name="Oval 6"/>
          <p:cNvSpPr>
            <a:spLocks noChangeArrowheads="1"/>
          </p:cNvSpPr>
          <p:nvPr/>
        </p:nvSpPr>
        <p:spPr bwMode="auto">
          <a:xfrm>
            <a:off x="990600" y="2590800"/>
            <a:ext cx="1447800" cy="9906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smtClean="0"/>
              <a:t>HSUV Product structure view </a:t>
            </a:r>
            <a:br>
              <a:rPr lang="en-GB" sz="2600" smtClean="0"/>
            </a:br>
            <a:r>
              <a:rPr lang="en-GB" sz="2600" smtClean="0"/>
              <a:t>– Story 1 Step 1 post -condition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smtClean="0"/>
              <a:t>AMG54556/001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smtClean="0"/>
              <a:t>AKY251614/A Requirements specification</a:t>
            </a:r>
          </a:p>
          <a:p>
            <a:pPr lvl="2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smtClean="0"/>
              <a:t>REQ-1..n/A…ZZZ</a:t>
            </a:r>
          </a:p>
          <a:p>
            <a:pPr lvl="3" eaLnBrk="1" hangingPunct="1">
              <a:spcBef>
                <a:spcPct val="0"/>
              </a:spcBef>
              <a:buClrTx/>
            </a:pPr>
            <a:r>
              <a:rPr lang="en-GB" smtClean="0"/>
              <a:t>Derived REQ-1..n/A..ZZZ</a:t>
            </a:r>
          </a:p>
          <a:p>
            <a:pPr lvl="2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smtClean="0"/>
              <a:t>REQ-00181B</a:t>
            </a:r>
          </a:p>
          <a:p>
            <a:pPr lvl="3" eaLnBrk="1" hangingPunct="1">
              <a:spcBef>
                <a:spcPct val="0"/>
              </a:spcBef>
              <a:buClrTx/>
            </a:pPr>
            <a:r>
              <a:rPr lang="en-GB" smtClean="0"/>
              <a:t>REQ-000144/B</a:t>
            </a:r>
          </a:p>
          <a:p>
            <a:pPr lvl="4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smtClean="0"/>
              <a:t>Alternative 1 -  Eu </a:t>
            </a:r>
          </a:p>
          <a:p>
            <a:pPr lvl="4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smtClean="0"/>
              <a:t>Alternative 2 - US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smtClean="0"/>
              <a:t>AMGC60112/001 Implementation</a:t>
            </a:r>
          </a:p>
          <a:p>
            <a:pPr lvl="2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smtClean="0"/>
              <a:t>AMG60104/001 Power Sub-System</a:t>
            </a:r>
          </a:p>
          <a:p>
            <a:pPr lvl="2" eaLnBrk="1" hangingPunct="1">
              <a:spcBef>
                <a:spcPct val="0"/>
              </a:spcBef>
              <a:buClrTx/>
              <a:buFontTx/>
              <a:buChar char="•"/>
            </a:pPr>
            <a:endParaRPr lang="en-GB" smtClean="0"/>
          </a:p>
          <a:p>
            <a:pPr lvl="2" eaLnBrk="1" hangingPunct="1">
              <a:spcBef>
                <a:spcPct val="0"/>
              </a:spcBef>
              <a:buClrTx/>
              <a:buFontTx/>
              <a:buChar char="•"/>
            </a:pPr>
            <a:endParaRPr lang="en-GB" smtClean="0"/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endParaRPr lang="en-GB" smtClean="0"/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endParaRPr lang="en-GB" smtClean="0"/>
          </a:p>
          <a:p>
            <a:endParaRPr lang="en-GB" smtClean="0"/>
          </a:p>
        </p:txBody>
      </p:sp>
      <p:sp>
        <p:nvSpPr>
          <p:cNvPr id="101380" name="AutoShape 4"/>
          <p:cNvSpPr>
            <a:spLocks/>
          </p:cNvSpPr>
          <p:nvPr/>
        </p:nvSpPr>
        <p:spPr bwMode="auto">
          <a:xfrm>
            <a:off x="7010400" y="5867400"/>
            <a:ext cx="1905000" cy="457200"/>
          </a:xfrm>
          <a:prstGeom prst="borderCallout2">
            <a:avLst>
              <a:gd name="adj1" fmla="val 25000"/>
              <a:gd name="adj2" fmla="val -4000"/>
              <a:gd name="adj3" fmla="val 25000"/>
              <a:gd name="adj4" fmla="val -92083"/>
              <a:gd name="adj5" fmla="val -745833"/>
              <a:gd name="adj6" fmla="val -183500"/>
            </a:avLst>
          </a:prstGeom>
          <a:solidFill>
            <a:srgbClr val="FF99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Check /002 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Workings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DCA502-049F-445C-B210-1733F5ABED01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19458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41E45-F4F7-4783-809F-9FAEA02106C7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946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Storyboard idea</a:t>
            </a:r>
            <a:endParaRPr lang="en-US" smtClean="0"/>
          </a:p>
        </p:txBody>
      </p:sp>
      <p:sp>
        <p:nvSpPr>
          <p:cNvPr id="1946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GB" smtClean="0"/>
              <a:t>Tells the story from the CR being raised (in some tool(s)) to the Scenario #1 being completed (in some tool(s))</a:t>
            </a:r>
          </a:p>
          <a:p>
            <a:r>
              <a:rPr lang="en-GB" smtClean="0"/>
              <a:t>Narrative </a:t>
            </a:r>
          </a:p>
          <a:p>
            <a:r>
              <a:rPr lang="en-GB" smtClean="0"/>
              <a:t>Tool screen shots (or mock ups)</a:t>
            </a:r>
          </a:p>
          <a:p>
            <a:r>
              <a:rPr lang="en-GB" smtClean="0"/>
              <a:t>PLM Reference model highlights</a:t>
            </a:r>
            <a:endParaRPr lang="en-US" smtClean="0"/>
          </a:p>
        </p:txBody>
      </p:sp>
      <p:sp>
        <p:nvSpPr>
          <p:cNvPr id="15364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C9B45AB-09A4-42E5-A5D0-2A8982034E4F}" type="slidenum">
              <a:rPr lang="en-US" sz="1000">
                <a:latin typeface="+mn-lt"/>
                <a:cs typeface="+mn-cs"/>
              </a:rPr>
              <a:pPr algn="r">
                <a:defRPr/>
              </a:pPr>
              <a:t>3</a:t>
            </a:fld>
            <a:endParaRPr lang="en-US" sz="100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84E3974-BDE2-43CB-B388-C5D4FB8AA867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33794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BE024B-96D9-4F67-B03B-BEE45CC903E6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81400" cy="4530725"/>
          </a:xfrm>
        </p:spPr>
        <p:txBody>
          <a:bodyPr/>
          <a:lstStyle/>
          <a:p>
            <a:pPr eaLnBrk="1" hangingPunct="1"/>
            <a:r>
              <a:rPr lang="en-GB" smtClean="0"/>
              <a:t>Pre</a:t>
            </a:r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4876800" y="1752600"/>
            <a:ext cx="3581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3200"/>
              <a:t>Post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3200"/>
              <a:t>Diagram as-is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</a:pPr>
            <a:r>
              <a:rPr lang="en-GB" sz="2700"/>
              <a:t>Increment of versions 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2300"/>
              <a:t>B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2300"/>
              <a:t>002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2300"/>
              <a:t>(Cant show easily in the diagram 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2300"/>
              <a:t>(Properties</a:t>
            </a:r>
          </a:p>
          <a:p>
            <a:pPr marL="1600200" lvl="3" indent="-2286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GB" sz="2000"/>
              <a:t>Cant  be displayed</a:t>
            </a:r>
          </a:p>
        </p:txBody>
      </p:sp>
      <p:pic>
        <p:nvPicPr>
          <p:cNvPr id="3379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362200"/>
            <a:ext cx="36576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3839AE-26D9-4A0A-9113-3CB507C94197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35842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2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753792-76AE-4711-971B-209662BF3749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58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Story 1 Step 2 – Change Design to Meet Revised Requirements</a:t>
            </a:r>
          </a:p>
        </p:txBody>
      </p:sp>
      <p:sp>
        <p:nvSpPr>
          <p:cNvPr id="3584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600" smtClean="0"/>
              <a:t>Original change request remains open, related structure items must be fixed to meet the revised requirement</a:t>
            </a:r>
          </a:p>
          <a:p>
            <a:pPr lvl="1" eaLnBrk="1" hangingPunct="1"/>
            <a:r>
              <a:rPr lang="en-US" sz="1400" smtClean="0"/>
              <a:t>Follow the &lt;&lt;satisfy&gt;&gt; link from REQ-000144/A to find PowerSubsystem AMG60104/001, add it to the list of problem items on the change request, add the top level HybridSUV (AMG60112/001) item as reference</a:t>
            </a:r>
          </a:p>
          <a:p>
            <a:pPr lvl="1" eaLnBrk="1" hangingPunct="1"/>
            <a:r>
              <a:rPr lang="en-US" sz="1400" smtClean="0"/>
              <a:t>Revise released AMG60104/001 to version 002 and begin changes to meet new requirement</a:t>
            </a:r>
          </a:p>
          <a:p>
            <a:pPr lvl="1" eaLnBrk="1" hangingPunct="1"/>
            <a:r>
              <a:rPr lang="en-US" sz="1400" smtClean="0"/>
              <a:t>Create new versions of PowerControlUnit, FuelTankAssembly, ApplicationSoftware and Calibrations to meet new requirement</a:t>
            </a:r>
          </a:p>
          <a:p>
            <a:pPr lvl="2" eaLnBrk="1" hangingPunct="1"/>
            <a:r>
              <a:rPr lang="en-US" sz="1100" smtClean="0"/>
              <a:t>Attach each original version to the change request as problem items (NOTE: This could have been done when the initial change request was created by following the links from the requirement that was attached)</a:t>
            </a:r>
          </a:p>
          <a:p>
            <a:pPr lvl="2" eaLnBrk="1" hangingPunct="1"/>
            <a:r>
              <a:rPr lang="en-US" sz="1100" smtClean="0"/>
              <a:t>Attach the revised versions as solution items</a:t>
            </a:r>
          </a:p>
          <a:p>
            <a:pPr lvl="2" eaLnBrk="1" hangingPunct="1"/>
            <a:r>
              <a:rPr lang="en-US" sz="1100" smtClean="0"/>
              <a:t>NOTE: ApplicationSoftware and Calibrations should probably be further decomposed and the change should roll down to internal items inside them, such as a specific version of a specific software component, etc. to illustrate the ALM connectivity to the context</a:t>
            </a:r>
          </a:p>
          <a:p>
            <a:pPr lvl="1" eaLnBrk="1" hangingPunct="1"/>
            <a:r>
              <a:rPr lang="en-US" sz="1400" smtClean="0"/>
              <a:t>Release all the new versions, replace original versions in AMG60104/002 and release it</a:t>
            </a:r>
          </a:p>
          <a:p>
            <a:pPr lvl="1" eaLnBrk="1" hangingPunct="1"/>
            <a:r>
              <a:rPr lang="en-US" sz="1400" smtClean="0"/>
              <a:t>Change top level HybridSUV assembly (context) to include new PowerSubsystem version and release it </a:t>
            </a:r>
          </a:p>
          <a:p>
            <a:pPr eaLnBrk="1" hangingPunct="1"/>
            <a:r>
              <a:rPr lang="en-US" sz="1800" smtClean="0"/>
              <a:t>Close the change request as complete</a:t>
            </a:r>
          </a:p>
          <a:p>
            <a:pPr lvl="1" eaLnBrk="1" hangingPunct="1"/>
            <a:r>
              <a:rPr lang="en-US" sz="1400" smtClean="0"/>
              <a:t>This step may be automatic based on how the change request system is configured to handle closing of the change based on release of the solution items.</a:t>
            </a:r>
          </a:p>
        </p:txBody>
      </p:sp>
      <p:sp>
        <p:nvSpPr>
          <p:cNvPr id="17412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7BC7613-B159-4847-8C4D-6F6ADF350513}" type="slidenum">
              <a:rPr lang="en-US" sz="1000">
                <a:latin typeface="+mn-lt"/>
                <a:cs typeface="+mn-cs"/>
              </a:rPr>
              <a:pPr algn="r">
                <a:defRPr/>
              </a:pPr>
              <a:t>31</a:t>
            </a:fld>
            <a:endParaRPr lang="en-US" sz="1000">
              <a:latin typeface="+mn-lt"/>
              <a:cs typeface="+mn-cs"/>
            </a:endParaRPr>
          </a:p>
        </p:txBody>
      </p:sp>
      <p:sp>
        <p:nvSpPr>
          <p:cNvPr id="35847" name="AutoShape 8"/>
          <p:cNvSpPr>
            <a:spLocks noChangeArrowheads="1"/>
          </p:cNvSpPr>
          <p:nvPr/>
        </p:nvSpPr>
        <p:spPr bwMode="auto">
          <a:xfrm>
            <a:off x="6324600" y="609600"/>
            <a:ext cx="2514600" cy="533400"/>
          </a:xfrm>
          <a:prstGeom prst="wedgeRoundRectCallout">
            <a:avLst>
              <a:gd name="adj1" fmla="val -90907"/>
              <a:gd name="adj2" fmla="val 1735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“Problem” = Affected items</a:t>
            </a:r>
          </a:p>
        </p:txBody>
      </p:sp>
      <p:sp>
        <p:nvSpPr>
          <p:cNvPr id="35848" name="AutoShape 9"/>
          <p:cNvSpPr>
            <a:spLocks noChangeArrowheads="1"/>
          </p:cNvSpPr>
          <p:nvPr/>
        </p:nvSpPr>
        <p:spPr bwMode="auto">
          <a:xfrm>
            <a:off x="8534400" y="1066800"/>
            <a:ext cx="2514600" cy="685800"/>
          </a:xfrm>
          <a:prstGeom prst="wedgeRoundRectCallout">
            <a:avLst>
              <a:gd name="adj1" fmla="val -163889"/>
              <a:gd name="adj2" fmla="val 12870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Current context of the Implementation</a:t>
            </a:r>
          </a:p>
        </p:txBody>
      </p:sp>
      <p:sp>
        <p:nvSpPr>
          <p:cNvPr id="35849" name="AutoShape 10"/>
          <p:cNvSpPr>
            <a:spLocks noChangeArrowheads="1"/>
          </p:cNvSpPr>
          <p:nvPr/>
        </p:nvSpPr>
        <p:spPr bwMode="auto">
          <a:xfrm>
            <a:off x="8534400" y="2438400"/>
            <a:ext cx="3352800" cy="685800"/>
          </a:xfrm>
          <a:prstGeom prst="wedgeRoundRectCallout">
            <a:avLst>
              <a:gd name="adj1" fmla="val -76042"/>
              <a:gd name="adj2" fmla="val -105324"/>
              <a:gd name="adj3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Add Higher level context to tie AMG60104/001 to AKY251614/001 – Done in V12</a:t>
            </a:r>
          </a:p>
        </p:txBody>
      </p:sp>
      <p:sp>
        <p:nvSpPr>
          <p:cNvPr id="35850" name="Oval 11"/>
          <p:cNvSpPr>
            <a:spLocks noChangeArrowheads="1"/>
          </p:cNvSpPr>
          <p:nvPr/>
        </p:nvSpPr>
        <p:spPr bwMode="auto">
          <a:xfrm>
            <a:off x="5486400" y="2133600"/>
            <a:ext cx="31242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2</a:t>
            </a:r>
          </a:p>
        </p:txBody>
      </p:sp>
      <p:sp>
        <p:nvSpPr>
          <p:cNvPr id="35851" name="Oval 12"/>
          <p:cNvSpPr>
            <a:spLocks noChangeArrowheads="1"/>
          </p:cNvSpPr>
          <p:nvPr/>
        </p:nvSpPr>
        <p:spPr bwMode="auto">
          <a:xfrm>
            <a:off x="2362200" y="2819400"/>
            <a:ext cx="31242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3</a:t>
            </a:r>
          </a:p>
        </p:txBody>
      </p:sp>
      <p:sp>
        <p:nvSpPr>
          <p:cNvPr id="35852" name="AutoShape 8"/>
          <p:cNvSpPr>
            <a:spLocks noChangeArrowheads="1"/>
          </p:cNvSpPr>
          <p:nvPr/>
        </p:nvSpPr>
        <p:spPr bwMode="auto">
          <a:xfrm>
            <a:off x="6629400" y="6096000"/>
            <a:ext cx="2514600" cy="762000"/>
          </a:xfrm>
          <a:prstGeom prst="wedgeRoundRectCallout">
            <a:avLst>
              <a:gd name="adj1" fmla="val -26769"/>
              <a:gd name="adj2" fmla="val -618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Assume complete this CR then release the higher level assembly </a:t>
            </a:r>
          </a:p>
        </p:txBody>
      </p:sp>
      <p:sp>
        <p:nvSpPr>
          <p:cNvPr id="35853" name="AutoShape 8"/>
          <p:cNvSpPr>
            <a:spLocks noChangeArrowheads="1"/>
          </p:cNvSpPr>
          <p:nvPr/>
        </p:nvSpPr>
        <p:spPr bwMode="auto">
          <a:xfrm>
            <a:off x="-609600" y="3581400"/>
            <a:ext cx="2514600" cy="381000"/>
          </a:xfrm>
          <a:prstGeom prst="wedgeRoundRectCallout">
            <a:avLst>
              <a:gd name="adj1" fmla="val 100569"/>
              <a:gd name="adj2" fmla="val -1245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Example of a PLM activity</a:t>
            </a:r>
          </a:p>
        </p:txBody>
      </p:sp>
      <p:sp>
        <p:nvSpPr>
          <p:cNvPr id="35854" name="AutoShape 8"/>
          <p:cNvSpPr>
            <a:spLocks noChangeArrowheads="1"/>
          </p:cNvSpPr>
          <p:nvPr/>
        </p:nvSpPr>
        <p:spPr bwMode="auto">
          <a:xfrm>
            <a:off x="8915400" y="3200400"/>
            <a:ext cx="2514600" cy="381000"/>
          </a:xfrm>
          <a:prstGeom prst="wedgeRoundRectCallout">
            <a:avLst>
              <a:gd name="adj1" fmla="val -93750"/>
              <a:gd name="adj2" fmla="val -179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Example of a ALM activity</a:t>
            </a:r>
          </a:p>
        </p:txBody>
      </p:sp>
      <p:sp>
        <p:nvSpPr>
          <p:cNvPr id="35855" name="AutoShape 8"/>
          <p:cNvSpPr>
            <a:spLocks noChangeArrowheads="1"/>
          </p:cNvSpPr>
          <p:nvPr/>
        </p:nvSpPr>
        <p:spPr bwMode="auto">
          <a:xfrm>
            <a:off x="8686800" y="5410200"/>
            <a:ext cx="2514600" cy="381000"/>
          </a:xfrm>
          <a:prstGeom prst="wedgeRoundRectCallout">
            <a:avLst>
              <a:gd name="adj1" fmla="val -217991"/>
              <a:gd name="adj2" fmla="val -3520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PLM/ALM Either or split </a:t>
            </a:r>
          </a:p>
        </p:txBody>
      </p:sp>
      <p:sp>
        <p:nvSpPr>
          <p:cNvPr id="35856" name="Oval 17"/>
          <p:cNvSpPr>
            <a:spLocks noChangeArrowheads="1"/>
          </p:cNvSpPr>
          <p:nvPr/>
        </p:nvSpPr>
        <p:spPr bwMode="auto">
          <a:xfrm>
            <a:off x="2971800" y="3048000"/>
            <a:ext cx="4876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3</a:t>
            </a:r>
          </a:p>
        </p:txBody>
      </p:sp>
      <p:sp>
        <p:nvSpPr>
          <p:cNvPr id="35857" name="Oval 18"/>
          <p:cNvSpPr>
            <a:spLocks noChangeArrowheads="1"/>
          </p:cNvSpPr>
          <p:nvPr/>
        </p:nvSpPr>
        <p:spPr bwMode="auto">
          <a:xfrm>
            <a:off x="3657600" y="4648200"/>
            <a:ext cx="4876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3</a:t>
            </a:r>
          </a:p>
        </p:txBody>
      </p:sp>
      <p:sp>
        <p:nvSpPr>
          <p:cNvPr id="35858" name="Rectangle 7"/>
          <p:cNvSpPr>
            <a:spLocks noChangeArrowheads="1"/>
          </p:cNvSpPr>
          <p:nvPr/>
        </p:nvSpPr>
        <p:spPr bwMode="auto">
          <a:xfrm>
            <a:off x="0" y="21336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PLM or ALM</a:t>
            </a:r>
          </a:p>
        </p:txBody>
      </p:sp>
      <p:sp>
        <p:nvSpPr>
          <p:cNvPr id="35859" name="Rectangle 7"/>
          <p:cNvSpPr>
            <a:spLocks noChangeArrowheads="1"/>
          </p:cNvSpPr>
          <p:nvPr/>
        </p:nvSpPr>
        <p:spPr bwMode="auto">
          <a:xfrm>
            <a:off x="0" y="4876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PLM</a:t>
            </a:r>
          </a:p>
        </p:txBody>
      </p:sp>
      <p:sp>
        <p:nvSpPr>
          <p:cNvPr id="35860" name="Line 21"/>
          <p:cNvSpPr>
            <a:spLocks noChangeShapeType="1"/>
          </p:cNvSpPr>
          <p:nvPr/>
        </p:nvSpPr>
        <p:spPr bwMode="auto">
          <a:xfrm>
            <a:off x="304800" y="2819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C7B4FB-A765-4FAE-AE03-891D9C4EEB44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37890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3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8B812-E4E3-46D0-BA94-AD1AE115DF0E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789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600" smtClean="0"/>
              <a:t>Change Design to Meet Revised Requirements</a:t>
            </a:r>
            <a:r>
              <a:rPr lang="en-GB" sz="2600" smtClean="0"/>
              <a:t> </a:t>
            </a:r>
            <a:br>
              <a:rPr lang="en-GB" sz="2600" smtClean="0"/>
            </a:br>
            <a:r>
              <a:rPr lang="en-GB" sz="2600" smtClean="0"/>
              <a:t>Mock up – Story 1 Step 2-1</a:t>
            </a:r>
            <a:endParaRPr lang="en-US" sz="2600" smtClean="0"/>
          </a:p>
        </p:txBody>
      </p:sp>
      <p:sp>
        <p:nvSpPr>
          <p:cNvPr id="37893" name="Line 7"/>
          <p:cNvSpPr>
            <a:spLocks noChangeShapeType="1"/>
          </p:cNvSpPr>
          <p:nvPr/>
        </p:nvSpPr>
        <p:spPr bwMode="auto">
          <a:xfrm>
            <a:off x="539750" y="3262313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Rectangle 9"/>
          <p:cNvSpPr>
            <a:spLocks noChangeArrowheads="1"/>
          </p:cNvSpPr>
          <p:nvPr/>
        </p:nvSpPr>
        <p:spPr bwMode="auto">
          <a:xfrm>
            <a:off x="1219200" y="1800225"/>
            <a:ext cx="12239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Check out for </a:t>
            </a:r>
          </a:p>
          <a:p>
            <a:pPr algn="ctr"/>
            <a:r>
              <a:rPr lang="en-GB"/>
              <a:t>design change</a:t>
            </a:r>
          </a:p>
        </p:txBody>
      </p:sp>
      <p:cxnSp>
        <p:nvCxnSpPr>
          <p:cNvPr id="37895" name="AutoShape 11"/>
          <p:cNvCxnSpPr>
            <a:cxnSpLocks noChangeShapeType="1"/>
            <a:stCxn id="37897" idx="6"/>
            <a:endCxn id="37894" idx="1"/>
          </p:cNvCxnSpPr>
          <p:nvPr/>
        </p:nvCxnSpPr>
        <p:spPr bwMode="auto">
          <a:xfrm>
            <a:off x="827088" y="2052638"/>
            <a:ext cx="3921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896" name="Rectangle 17"/>
          <p:cNvSpPr>
            <a:spLocks noChangeArrowheads="1"/>
          </p:cNvSpPr>
          <p:nvPr/>
        </p:nvSpPr>
        <p:spPr bwMode="auto">
          <a:xfrm>
            <a:off x="2743200" y="3609975"/>
            <a:ext cx="1223963" cy="5048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See new </a:t>
            </a:r>
          </a:p>
          <a:p>
            <a:pPr algn="ctr"/>
            <a:r>
              <a:rPr lang="en-GB"/>
              <a:t>Work Item</a:t>
            </a:r>
          </a:p>
        </p:txBody>
      </p:sp>
      <p:sp>
        <p:nvSpPr>
          <p:cNvPr id="37897" name="Oval 19"/>
          <p:cNvSpPr>
            <a:spLocks noChangeArrowheads="1"/>
          </p:cNvSpPr>
          <p:nvPr/>
        </p:nvSpPr>
        <p:spPr bwMode="auto">
          <a:xfrm>
            <a:off x="611188" y="19446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898" name="Rectangle 20"/>
          <p:cNvSpPr>
            <a:spLocks noChangeArrowheads="1"/>
          </p:cNvSpPr>
          <p:nvPr/>
        </p:nvSpPr>
        <p:spPr bwMode="auto">
          <a:xfrm>
            <a:off x="0" y="1295400"/>
            <a:ext cx="395288" cy="1966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PLM</a:t>
            </a:r>
          </a:p>
        </p:txBody>
      </p:sp>
      <p:sp>
        <p:nvSpPr>
          <p:cNvPr id="37899" name="Rectangle 21"/>
          <p:cNvSpPr>
            <a:spLocks noChangeArrowheads="1"/>
          </p:cNvSpPr>
          <p:nvPr/>
        </p:nvSpPr>
        <p:spPr bwMode="auto">
          <a:xfrm>
            <a:off x="0" y="3262313"/>
            <a:ext cx="395288" cy="1843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ALM</a:t>
            </a:r>
          </a:p>
        </p:txBody>
      </p:sp>
      <p:pic>
        <p:nvPicPr>
          <p:cNvPr id="37900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743200"/>
            <a:ext cx="10668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667000"/>
            <a:ext cx="114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2" name="Rectangle 39"/>
          <p:cNvSpPr>
            <a:spLocks noChangeArrowheads="1"/>
          </p:cNvSpPr>
          <p:nvPr/>
        </p:nvSpPr>
        <p:spPr bwMode="auto">
          <a:xfrm>
            <a:off x="0" y="5105400"/>
            <a:ext cx="395288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Ref model</a:t>
            </a:r>
          </a:p>
        </p:txBody>
      </p:sp>
      <p:sp>
        <p:nvSpPr>
          <p:cNvPr id="37903" name="Line 40"/>
          <p:cNvSpPr>
            <a:spLocks noChangeShapeType="1"/>
          </p:cNvSpPr>
          <p:nvPr/>
        </p:nvSpPr>
        <p:spPr bwMode="auto">
          <a:xfrm>
            <a:off x="457200" y="5105400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7904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914400"/>
            <a:ext cx="106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5" name="AutoShape 24"/>
          <p:cNvSpPr>
            <a:spLocks noChangeArrowheads="1"/>
          </p:cNvSpPr>
          <p:nvPr/>
        </p:nvSpPr>
        <p:spPr bwMode="auto">
          <a:xfrm>
            <a:off x="8978900" y="6705600"/>
            <a:ext cx="88900" cy="76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906" name="Line 41"/>
          <p:cNvSpPr>
            <a:spLocks noChangeShapeType="1"/>
          </p:cNvSpPr>
          <p:nvPr/>
        </p:nvSpPr>
        <p:spPr bwMode="auto">
          <a:xfrm>
            <a:off x="1828800" y="2286000"/>
            <a:ext cx="0" cy="2590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7" name="Text Box 38"/>
          <p:cNvSpPr txBox="1">
            <a:spLocks noChangeArrowheads="1"/>
          </p:cNvSpPr>
          <p:nvPr/>
        </p:nvSpPr>
        <p:spPr bwMode="auto">
          <a:xfrm>
            <a:off x="4191000" y="4572000"/>
            <a:ext cx="12176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New design </a:t>
            </a:r>
          </a:p>
          <a:p>
            <a:r>
              <a:rPr lang="en-GB" sz="1400" b="1"/>
              <a:t>revision</a:t>
            </a:r>
          </a:p>
        </p:txBody>
      </p:sp>
      <p:cxnSp>
        <p:nvCxnSpPr>
          <p:cNvPr id="37908" name="AutoShape 28"/>
          <p:cNvCxnSpPr>
            <a:cxnSpLocks noChangeShapeType="1"/>
            <a:stCxn id="37894" idx="3"/>
            <a:endCxn id="37896" idx="1"/>
          </p:cNvCxnSpPr>
          <p:nvPr/>
        </p:nvCxnSpPr>
        <p:spPr bwMode="auto">
          <a:xfrm>
            <a:off x="2443163" y="2052638"/>
            <a:ext cx="300037" cy="1809750"/>
          </a:xfrm>
          <a:prstGeom prst="bentConnector3">
            <a:avLst>
              <a:gd name="adj1" fmla="val 4973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pic>
        <p:nvPicPr>
          <p:cNvPr id="3790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5257800"/>
            <a:ext cx="106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10" name="Rectangle 17"/>
          <p:cNvSpPr>
            <a:spLocks noChangeArrowheads="1"/>
          </p:cNvSpPr>
          <p:nvPr/>
        </p:nvSpPr>
        <p:spPr bwMode="auto">
          <a:xfrm>
            <a:off x="4191000" y="3609975"/>
            <a:ext cx="12239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Update </a:t>
            </a:r>
          </a:p>
          <a:p>
            <a:pPr algn="ctr"/>
            <a:r>
              <a:rPr lang="en-GB"/>
              <a:t>implementation</a:t>
            </a:r>
          </a:p>
        </p:txBody>
      </p:sp>
      <p:cxnSp>
        <p:nvCxnSpPr>
          <p:cNvPr id="37911" name="AutoShape 27"/>
          <p:cNvCxnSpPr>
            <a:cxnSpLocks noChangeShapeType="1"/>
            <a:stCxn id="37896" idx="3"/>
            <a:endCxn id="37910" idx="1"/>
          </p:cNvCxnSpPr>
          <p:nvPr/>
        </p:nvCxnSpPr>
        <p:spPr bwMode="auto">
          <a:xfrm>
            <a:off x="3967163" y="3862388"/>
            <a:ext cx="2238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912" name="Line 41"/>
          <p:cNvSpPr>
            <a:spLocks noChangeShapeType="1"/>
          </p:cNvSpPr>
          <p:nvPr/>
        </p:nvSpPr>
        <p:spPr bwMode="auto">
          <a:xfrm>
            <a:off x="4800600" y="4191000"/>
            <a:ext cx="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13" name="Text Box 38"/>
          <p:cNvSpPr txBox="1">
            <a:spLocks noChangeArrowheads="1"/>
          </p:cNvSpPr>
          <p:nvPr/>
        </p:nvSpPr>
        <p:spPr bwMode="auto">
          <a:xfrm>
            <a:off x="609600" y="4419600"/>
            <a:ext cx="2590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Requirements: </a:t>
            </a:r>
            <a:r>
              <a:rPr lang="en-GB" sz="1400" b="1">
                <a:solidFill>
                  <a:schemeClr val="hlink"/>
                </a:solidFill>
              </a:rPr>
              <a:t>New revision</a:t>
            </a:r>
          </a:p>
          <a:p>
            <a:r>
              <a:rPr lang="en-GB" sz="1400" b="1"/>
              <a:t>Context: </a:t>
            </a:r>
            <a:r>
              <a:rPr lang="en-GB" sz="1400" b="1">
                <a:solidFill>
                  <a:schemeClr val="hlink"/>
                </a:solidFill>
              </a:rPr>
              <a:t>New assigned</a:t>
            </a:r>
          </a:p>
          <a:p>
            <a:r>
              <a:rPr lang="en-GB" sz="1400" b="1"/>
              <a:t>Implementation: Old</a:t>
            </a:r>
          </a:p>
        </p:txBody>
      </p:sp>
      <p:pic>
        <p:nvPicPr>
          <p:cNvPr id="3791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5181600"/>
            <a:ext cx="106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15" name="Rectangle 14"/>
          <p:cNvSpPr>
            <a:spLocks noChangeArrowheads="1"/>
          </p:cNvSpPr>
          <p:nvPr/>
        </p:nvSpPr>
        <p:spPr bwMode="auto">
          <a:xfrm>
            <a:off x="7234238" y="1690688"/>
            <a:ext cx="12239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Check in</a:t>
            </a:r>
          </a:p>
          <a:p>
            <a:pPr algn="ctr"/>
            <a:r>
              <a:rPr lang="en-GB"/>
              <a:t>from Dsgn change</a:t>
            </a:r>
          </a:p>
        </p:txBody>
      </p:sp>
      <p:sp>
        <p:nvSpPr>
          <p:cNvPr id="37916" name="Oval 26"/>
          <p:cNvSpPr>
            <a:spLocks noChangeArrowheads="1"/>
          </p:cNvSpPr>
          <p:nvPr/>
        </p:nvSpPr>
        <p:spPr bwMode="auto">
          <a:xfrm>
            <a:off x="8624888" y="18351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37917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7838" y="2695575"/>
            <a:ext cx="114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18" name="Rectangle 17"/>
          <p:cNvSpPr>
            <a:spLocks noChangeArrowheads="1"/>
          </p:cNvSpPr>
          <p:nvPr/>
        </p:nvSpPr>
        <p:spPr bwMode="auto">
          <a:xfrm>
            <a:off x="5557838" y="3609975"/>
            <a:ext cx="1223962" cy="5048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Complete </a:t>
            </a:r>
          </a:p>
          <a:p>
            <a:pPr algn="ctr"/>
            <a:r>
              <a:rPr lang="en-GB"/>
              <a:t>work item</a:t>
            </a:r>
          </a:p>
        </p:txBody>
      </p:sp>
      <p:cxnSp>
        <p:nvCxnSpPr>
          <p:cNvPr id="37919" name="AutoShape 43"/>
          <p:cNvCxnSpPr>
            <a:cxnSpLocks noChangeShapeType="1"/>
            <a:stCxn id="37918" idx="3"/>
            <a:endCxn id="37915" idx="1"/>
          </p:cNvCxnSpPr>
          <p:nvPr/>
        </p:nvCxnSpPr>
        <p:spPr bwMode="auto">
          <a:xfrm flipV="1">
            <a:off x="6781800" y="1943100"/>
            <a:ext cx="452438" cy="1919288"/>
          </a:xfrm>
          <a:prstGeom prst="bentConnector3">
            <a:avLst>
              <a:gd name="adj1" fmla="val 4982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pic>
        <p:nvPicPr>
          <p:cNvPr id="37920" name="Picture 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790575"/>
            <a:ext cx="106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21" name="Text Box 38"/>
          <p:cNvSpPr txBox="1">
            <a:spLocks noChangeArrowheads="1"/>
          </p:cNvSpPr>
          <p:nvPr/>
        </p:nvSpPr>
        <p:spPr bwMode="auto">
          <a:xfrm>
            <a:off x="6934200" y="4295775"/>
            <a:ext cx="2590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Requirements: </a:t>
            </a:r>
            <a:r>
              <a:rPr lang="en-GB" sz="1400" b="1">
                <a:solidFill>
                  <a:schemeClr val="hlink"/>
                </a:solidFill>
              </a:rPr>
              <a:t>New revision</a:t>
            </a:r>
          </a:p>
          <a:p>
            <a:r>
              <a:rPr lang="en-GB" sz="1400" b="1"/>
              <a:t>Context: </a:t>
            </a:r>
            <a:r>
              <a:rPr lang="en-GB" sz="1400" b="1">
                <a:solidFill>
                  <a:schemeClr val="hlink"/>
                </a:solidFill>
              </a:rPr>
              <a:t>New assigned</a:t>
            </a:r>
          </a:p>
          <a:p>
            <a:r>
              <a:rPr lang="en-GB" sz="1400" b="1"/>
              <a:t>Implementation: </a:t>
            </a:r>
            <a:r>
              <a:rPr lang="en-GB" sz="1400" b="1">
                <a:solidFill>
                  <a:schemeClr val="hlink"/>
                </a:solidFill>
              </a:rPr>
              <a:t>New</a:t>
            </a:r>
          </a:p>
        </p:txBody>
      </p:sp>
      <p:pic>
        <p:nvPicPr>
          <p:cNvPr id="379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5057775"/>
            <a:ext cx="106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923" name="AutoShape 47"/>
          <p:cNvCxnSpPr>
            <a:cxnSpLocks noChangeShapeType="1"/>
            <a:stCxn id="37915" idx="3"/>
            <a:endCxn id="37916" idx="2"/>
          </p:cNvCxnSpPr>
          <p:nvPr/>
        </p:nvCxnSpPr>
        <p:spPr bwMode="auto">
          <a:xfrm>
            <a:off x="8458200" y="1943100"/>
            <a:ext cx="1666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24" name="AutoShape 27"/>
          <p:cNvCxnSpPr>
            <a:cxnSpLocks noChangeShapeType="1"/>
            <a:stCxn id="37910" idx="3"/>
            <a:endCxn id="37918" idx="1"/>
          </p:cNvCxnSpPr>
          <p:nvPr/>
        </p:nvCxnSpPr>
        <p:spPr bwMode="auto">
          <a:xfrm>
            <a:off x="5414963" y="3862388"/>
            <a:ext cx="1428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C62E13E-7CA0-487D-8FFB-4509603BFA42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39938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43525-B106-4E2D-8E17-8549F9930DF3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1288"/>
            <a:ext cx="8229600" cy="1143001"/>
          </a:xfrm>
        </p:spPr>
        <p:txBody>
          <a:bodyPr/>
          <a:lstStyle/>
          <a:p>
            <a:r>
              <a:rPr lang="en-GB" smtClean="0"/>
              <a:t>PLM reference model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03275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smtClean="0"/>
              <a:t>[Model] HSUVExample </a:t>
            </a:r>
          </a:p>
          <a:p>
            <a:pPr>
              <a:lnSpc>
                <a:spcPct val="80000"/>
              </a:lnSpc>
            </a:pPr>
            <a:r>
              <a:rPr lang="en-GB" sz="1800" smtClean="0"/>
              <a:t>[Package] HSUVExample </a:t>
            </a:r>
          </a:p>
          <a:p>
            <a:pPr lvl="1">
              <a:lnSpc>
                <a:spcPct val="80000"/>
              </a:lnSpc>
            </a:pPr>
            <a:r>
              <a:rPr lang="en-GB" sz="1500" smtClean="0"/>
              <a:t>[Test Case] SAE J1491 Max Acceleration </a:t>
            </a:r>
          </a:p>
          <a:p>
            <a:pPr lvl="2">
              <a:lnSpc>
                <a:spcPct val="80000"/>
              </a:lnSpc>
            </a:pPr>
            <a:r>
              <a:rPr lang="en-GB" sz="1400" smtClean="0"/>
              <a:t>[State Machine] SAE J1491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3"/>
                <a:hlinkMouseOver r:id="rId4"/>
              </a:rPr>
              <a:t>SAE J1491</a:t>
            </a:r>
            <a:r>
              <a:rPr lang="en-GB" sz="120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GB" sz="1400" b="1" smtClean="0">
                <a:hlinkClick r:id="rId3"/>
                <a:hlinkMouseOver r:id="rId4"/>
              </a:rPr>
              <a:t>SAE J1491</a:t>
            </a:r>
            <a:r>
              <a:rPr lang="en-GB" sz="14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/>
              <a:t>[Block] HybridSUV </a:t>
            </a:r>
          </a:p>
          <a:p>
            <a:pPr lvl="2">
              <a:lnSpc>
                <a:spcPct val="80000"/>
              </a:lnSpc>
            </a:pPr>
            <a:r>
              <a:rPr lang="en-GB" sz="1400" smtClean="0"/>
              <a:t>[Block] PowerSubsystem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5"/>
                <a:hlinkMouseOver r:id="rId6"/>
              </a:rPr>
              <a:t>PowerControlUnit Breakdown id=AMG60107 version=001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7"/>
                <a:hlinkMouseOver r:id="rId8"/>
              </a:rPr>
              <a:t>Fuel Flow Rate Determination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9"/>
                <a:hlinkMouseOver r:id="rId8"/>
              </a:rPr>
              <a:t>Alternative 1 - Combined Motor Generator id=AMG60107 version=001</a:t>
            </a:r>
            <a:r>
              <a:rPr lang="en-GB" sz="120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GB" sz="1400" smtClean="0"/>
              <a:t>[Block] PowerSubsystem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10"/>
                <a:hlinkMouseOver r:id="rId11"/>
              </a:rPr>
              <a:t>Alternative 1 - Combined Motor Generator id=AMG60107 version=002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12"/>
                <a:hlinkMouseOver r:id="rId13"/>
              </a:rPr>
              <a:t>PowerControlUnit Breakdown id=AMG60107 version=002</a:t>
            </a:r>
            <a:r>
              <a:rPr lang="en-GB" sz="120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GB" sz="1400" smtClean="0"/>
              <a:t>[Block] PowerSubsystem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14"/>
                <a:hlinkMouseOver r:id="rId15"/>
              </a:rPr>
              <a:t>Alternative 1 - Combined Motor Generator id=AMG60107 version=003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16"/>
                <a:hlinkMouseOver r:id="rId17"/>
              </a:rPr>
              <a:t>PowerControlUnit Breakdown id=AMG60107 version=003</a:t>
            </a:r>
            <a:r>
              <a:rPr lang="en-GB" sz="120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GB" sz="1400" b="1" smtClean="0">
                <a:hlinkClick r:id="rId18"/>
                <a:hlinkMouseOver r:id="rId8"/>
              </a:rPr>
              <a:t>PowerSubsystem Fuel Flow Definition</a:t>
            </a:r>
            <a:r>
              <a:rPr lang="en-GB" sz="14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19"/>
                <a:hlinkMouseOver r:id="rId20"/>
              </a:rPr>
              <a:t>Operational Use Cases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21"/>
                <a:hlinkMouseOver r:id="rId22"/>
              </a:rPr>
              <a:t>HybridSUV Breakdown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23"/>
                <a:hlinkMouseOver r:id="rId24"/>
              </a:rPr>
              <a:t>PowerSubsystem Breakdown id=AMG60104 version=003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25"/>
                <a:hlinkMouseOver r:id="rId8"/>
              </a:rPr>
              <a:t>HSUVExample Breakdown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26"/>
                <a:hlinkMouseOver r:id="rId27"/>
              </a:rPr>
              <a:t>HSUV Specification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28"/>
                <a:hlinkMouseOver r:id="rId29"/>
              </a:rPr>
              <a:t>PowerSubsystem Breakdown id=AMG60104 version=002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30"/>
                <a:hlinkMouseOver r:id="rId31"/>
              </a:rPr>
              <a:t>Automotive Domain Breakdown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32"/>
                <a:hlinkMouseOver r:id="rId33"/>
              </a:rPr>
              <a:t>PowerSubsystem Breakdown id=AMG60104 version=001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34"/>
                <a:hlinkMouseOver r:id="rId35"/>
              </a:rPr>
              <a:t>Requirements Derivation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36"/>
                <a:hlinkMouseOver r:id="rId37"/>
              </a:rPr>
              <a:t>Acceleration Requirement Refinement and Verification</a:t>
            </a:r>
            <a:r>
              <a:rPr lang="en-GB" sz="1800" smtClean="0"/>
              <a:t> </a:t>
            </a:r>
          </a:p>
        </p:txBody>
      </p:sp>
      <p:sp>
        <p:nvSpPr>
          <p:cNvPr id="39942" name="Oval 4"/>
          <p:cNvSpPr>
            <a:spLocks noChangeArrowheads="1"/>
          </p:cNvSpPr>
          <p:nvPr/>
        </p:nvSpPr>
        <p:spPr bwMode="auto">
          <a:xfrm>
            <a:off x="1905000" y="2514600"/>
            <a:ext cx="54102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2</a:t>
            </a:r>
          </a:p>
        </p:txBody>
      </p:sp>
      <p:sp>
        <p:nvSpPr>
          <p:cNvPr id="39943" name="Oval 5"/>
          <p:cNvSpPr>
            <a:spLocks noChangeArrowheads="1"/>
          </p:cNvSpPr>
          <p:nvPr/>
        </p:nvSpPr>
        <p:spPr bwMode="auto">
          <a:xfrm>
            <a:off x="2286000" y="3505200"/>
            <a:ext cx="54102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3</a:t>
            </a:r>
          </a:p>
        </p:txBody>
      </p:sp>
      <p:sp>
        <p:nvSpPr>
          <p:cNvPr id="39944" name="Oval 6"/>
          <p:cNvSpPr>
            <a:spLocks noChangeArrowheads="1"/>
          </p:cNvSpPr>
          <p:nvPr/>
        </p:nvSpPr>
        <p:spPr bwMode="auto">
          <a:xfrm>
            <a:off x="762000" y="5181600"/>
            <a:ext cx="4876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4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20806BD-D167-468E-BA7E-A9B9E6A1EC05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41986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0A6B0-65F3-4B98-9763-C2DD1B2A52D6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198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Step 1 – Change Requirements to 2016 ULEV (V12 notes</a:t>
            </a:r>
          </a:p>
        </p:txBody>
      </p:sp>
      <p:sp>
        <p:nvSpPr>
          <p:cNvPr id="4198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1800" smtClean="0"/>
              <a:t>Marketing opens change request</a:t>
            </a:r>
          </a:p>
          <a:p>
            <a:pPr lvl="1"/>
            <a:r>
              <a:rPr lang="en-US" sz="1600" smtClean="0"/>
              <a:t>Need to change vehicle to meet 2016 ULEV standards</a:t>
            </a:r>
          </a:p>
          <a:p>
            <a:pPr lvl="1"/>
            <a:r>
              <a:rPr lang="en-US" sz="1600" smtClean="0"/>
              <a:t>Change request has problem item REQ-000144/A attached</a:t>
            </a:r>
          </a:p>
          <a:p>
            <a:pPr lvl="1"/>
            <a:r>
              <a:rPr lang="en-US" sz="1600" smtClean="0"/>
              <a:t>Change request has reference item AMG54556/001 attached (this is the total product context, unconfigured for this step)</a:t>
            </a:r>
          </a:p>
          <a:p>
            <a:r>
              <a:rPr lang="en-US" sz="1800" smtClean="0"/>
              <a:t>Released REQ-000144/A is revised to begin work on version “B”</a:t>
            </a:r>
          </a:p>
          <a:p>
            <a:r>
              <a:rPr lang="en-US" sz="1800" smtClean="0"/>
              <a:t>When version “B” is finished it is released, then next higher assembly (REQ-000181/A) is revised to include this new version, and released</a:t>
            </a:r>
          </a:p>
          <a:p>
            <a:pPr lvl="1"/>
            <a:r>
              <a:rPr lang="en-US" sz="1600" smtClean="0"/>
              <a:t>Same sequence for each level to the top of the requirements tree (AKY251614/001 becomes AKY251614/002)</a:t>
            </a:r>
          </a:p>
          <a:p>
            <a:pPr lvl="1"/>
            <a:r>
              <a:rPr lang="en-US" sz="1600" smtClean="0"/>
              <a:t>Revise the product context (AMG54556/001, swap in the new version of the requirements (AKY251614/002), but do not yet release it, since the design must also be changed</a:t>
            </a:r>
          </a:p>
          <a:p>
            <a:r>
              <a:rPr lang="en-US" sz="1800" smtClean="0"/>
              <a:t>Postcondition – Released context now has AKY251614/002, REQ-000181/B, REQ-000144/B, AMG54556/002 is in working state, rest are not changed.</a:t>
            </a:r>
          </a:p>
          <a:p>
            <a:endParaRPr lang="en-US" smtClean="0"/>
          </a:p>
        </p:txBody>
      </p:sp>
      <p:sp>
        <p:nvSpPr>
          <p:cNvPr id="41990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845A72D-86D7-4B32-8517-80BB6BF8C055}" type="slidenum">
              <a:rPr lang="en-US" sz="1000"/>
              <a:pPr algn="r"/>
              <a:t>34</a:t>
            </a:fld>
            <a:endParaRPr lang="en-US" sz="1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86EF39D-43CF-4349-A1B8-3CE883B59ED5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44034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71B43-52C1-4D69-9B9D-7280D1EAC455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403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Step 2 – Change Design to Meet Revised Requirements (V12 notes</a:t>
            </a:r>
          </a:p>
        </p:txBody>
      </p:sp>
      <p:sp>
        <p:nvSpPr>
          <p:cNvPr id="4403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1400" smtClean="0"/>
              <a:t>Original change request remains open, related structure items must be fixed to meet the revised requirement</a:t>
            </a:r>
          </a:p>
          <a:p>
            <a:pPr lvl="1"/>
            <a:r>
              <a:rPr lang="en-US" sz="1200" smtClean="0"/>
              <a:t>Follow the &lt;&lt;satisfy&gt;&gt; link from REQ-000144/A to find PowerSubsystem AMG60104/001, add it to the list of problem items on the change request</a:t>
            </a:r>
          </a:p>
          <a:p>
            <a:pPr lvl="1"/>
            <a:r>
              <a:rPr lang="en-US" sz="1200" smtClean="0"/>
              <a:t>Revise released AMG60104/001 to version 002 and begin changes to meet new requirement</a:t>
            </a:r>
          </a:p>
          <a:p>
            <a:pPr lvl="1"/>
            <a:r>
              <a:rPr lang="en-US" sz="1200" smtClean="0"/>
              <a:t>Create new versions of PowerControlUnit, FuelTankAssembly, ApplicationSoftware and Calibrations to meet new requirement</a:t>
            </a:r>
          </a:p>
          <a:p>
            <a:pPr lvl="2"/>
            <a:r>
              <a:rPr lang="en-US" sz="1000" smtClean="0"/>
              <a:t>Attach each original version to the change request as problem items (NOTE: This could have been done when the initial change request was created by following the links from the requirement that was attached)</a:t>
            </a:r>
          </a:p>
          <a:p>
            <a:pPr lvl="2"/>
            <a:r>
              <a:rPr lang="en-US" sz="1000" smtClean="0"/>
              <a:t>Attach the revised versions as solution items</a:t>
            </a:r>
          </a:p>
          <a:p>
            <a:pPr lvl="2"/>
            <a:r>
              <a:rPr lang="en-US" sz="1000" smtClean="0"/>
              <a:t>NOTE: ApplicationSoftware and Calibrations should probably be further decomposed and the change should roll down to internal items inside them, such as a specific version of a specific software component, etc. to illustrate the ALM connectivity to the context</a:t>
            </a:r>
          </a:p>
          <a:p>
            <a:pPr lvl="1"/>
            <a:r>
              <a:rPr lang="en-US" sz="1200" smtClean="0"/>
              <a:t>Release all the new versions, replace original versions in AMG60104/002 and release it</a:t>
            </a:r>
          </a:p>
          <a:p>
            <a:pPr lvl="1"/>
            <a:r>
              <a:rPr lang="en-US" sz="1200" smtClean="0"/>
              <a:t>Change top structure HybridSUV assembly (AMG60112/001) to include new PowerSubsystem version and release it</a:t>
            </a:r>
          </a:p>
          <a:p>
            <a:pPr lvl="1"/>
            <a:r>
              <a:rPr lang="en-US" sz="1200" smtClean="0"/>
              <a:t>Swap the new version into the working version of the product context (AMG54556/002) and release it</a:t>
            </a:r>
          </a:p>
          <a:p>
            <a:r>
              <a:rPr lang="en-US" sz="1600" smtClean="0"/>
              <a:t>Close the change request as complete</a:t>
            </a:r>
          </a:p>
          <a:p>
            <a:pPr lvl="1"/>
            <a:r>
              <a:rPr lang="en-US" sz="1200" smtClean="0"/>
              <a:t>This step may be automatic based on how the change request system is configured to handle closing of the change based on release of the solution items.</a:t>
            </a:r>
          </a:p>
        </p:txBody>
      </p:sp>
      <p:sp>
        <p:nvSpPr>
          <p:cNvPr id="44038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4BB719B-7B0D-469E-ADCA-6D399C43EE27}" type="slidenum">
              <a:rPr lang="en-US" sz="1000"/>
              <a:pPr algn="r"/>
              <a:t>35</a:t>
            </a:fld>
            <a:endParaRPr lang="en-US" sz="1000"/>
          </a:p>
        </p:txBody>
      </p:sp>
      <p:sp>
        <p:nvSpPr>
          <p:cNvPr id="44039" name="AutoShape 8"/>
          <p:cNvSpPr>
            <a:spLocks noChangeArrowheads="1"/>
          </p:cNvSpPr>
          <p:nvPr/>
        </p:nvSpPr>
        <p:spPr bwMode="auto">
          <a:xfrm>
            <a:off x="6477000" y="5257800"/>
            <a:ext cx="2514600" cy="762000"/>
          </a:xfrm>
          <a:prstGeom prst="wedgeRoundRectCallout">
            <a:avLst>
              <a:gd name="adj1" fmla="val -82514"/>
              <a:gd name="adj2" fmla="val -88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New top level release</a:t>
            </a:r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1447800" y="4648200"/>
            <a:ext cx="4876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4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2B2D970-3815-4D76-8FB7-EA04F24DFC2F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46082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14FC4-AD24-4473-8409-61323320863F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608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Story 2 Step 1– Change of Requirements to add Variant for EU</a:t>
            </a:r>
          </a:p>
        </p:txBody>
      </p:sp>
      <p:sp>
        <p:nvSpPr>
          <p:cNvPr id="4608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Marketing opens change request</a:t>
            </a:r>
          </a:p>
          <a:p>
            <a:pPr lvl="1" eaLnBrk="1" hangingPunct="1"/>
            <a:r>
              <a:rPr lang="en-US" sz="1600" smtClean="0"/>
              <a:t>Need to change vehicle to meet 2016 ULEV standards in two different markets, US and EU, using two variants</a:t>
            </a:r>
          </a:p>
          <a:p>
            <a:pPr lvl="1" eaLnBrk="1" hangingPunct="1"/>
            <a:r>
              <a:rPr lang="en-US" sz="1600" smtClean="0"/>
              <a:t>Change request has problem item REQ-000144/B attached</a:t>
            </a:r>
          </a:p>
          <a:p>
            <a:pPr lvl="1" eaLnBrk="1" hangingPunct="1"/>
            <a:r>
              <a:rPr lang="en-US" sz="1600" smtClean="0"/>
              <a:t>Change request has reference item AMG54556/002 attached (this is the product context, configuration options are to be added in this step)</a:t>
            </a:r>
          </a:p>
          <a:p>
            <a:pPr eaLnBrk="1" hangingPunct="1"/>
            <a:r>
              <a:rPr lang="en-US" sz="1800" smtClean="0"/>
              <a:t>Released REQ-000144/B is OK as written so no change</a:t>
            </a:r>
          </a:p>
          <a:p>
            <a:pPr eaLnBrk="1" hangingPunct="1"/>
            <a:r>
              <a:rPr lang="en-US" sz="1800" smtClean="0"/>
              <a:t>The next higher assembly (REQ-000181/B) must be revised to add the variant expression on the two instances of the REQ-000144/B requirement, one for each of US and EU markets</a:t>
            </a:r>
          </a:p>
          <a:p>
            <a:pPr lvl="1" eaLnBrk="1" hangingPunct="1"/>
            <a:r>
              <a:rPr lang="en-US" sz="1600" smtClean="0"/>
              <a:t>The top requirement context must be revised to include the new variant enabled REQ-000181/C (AKY251614/002)</a:t>
            </a:r>
          </a:p>
          <a:p>
            <a:pPr lvl="1" eaLnBrk="1" hangingPunct="1"/>
            <a:r>
              <a:rPr lang="en-US" sz="1600" smtClean="0"/>
              <a:t>Product context must be setup to expose the US or EU region option to be set (AMG54556/002)</a:t>
            </a:r>
          </a:p>
          <a:p>
            <a:pPr eaLnBrk="1" hangingPunct="1"/>
            <a:r>
              <a:rPr lang="en-US" sz="1800" smtClean="0"/>
              <a:t>Postcondition – Released requirements context now has AKY251614/003 and REQ-000181/C, AMG54556/002 is in working status, rest are not changed.</a:t>
            </a:r>
          </a:p>
        </p:txBody>
      </p:sp>
      <p:sp>
        <p:nvSpPr>
          <p:cNvPr id="19460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C890835-1DA6-421B-816C-19801ECFA61F}" type="slidenum">
              <a:rPr lang="en-US" sz="1000">
                <a:latin typeface="+mn-lt"/>
                <a:cs typeface="+mn-cs"/>
              </a:rPr>
              <a:pPr algn="r">
                <a:defRPr/>
              </a:pPr>
              <a:t>36</a:t>
            </a:fld>
            <a:endParaRPr lang="en-US" sz="1000">
              <a:latin typeface="+mn-lt"/>
              <a:cs typeface="+mn-cs"/>
            </a:endParaRPr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3733800" y="2743200"/>
            <a:ext cx="54102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5</a:t>
            </a:r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8839200" y="6553200"/>
            <a:ext cx="304800" cy="2857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ADA9A0C-25D7-4250-B841-682867666E33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48130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42583-C672-4D79-BCA3-7B14E135DB04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41288"/>
            <a:ext cx="8229600" cy="1143001"/>
          </a:xfrm>
        </p:spPr>
        <p:txBody>
          <a:bodyPr/>
          <a:lstStyle/>
          <a:p>
            <a:pPr eaLnBrk="1" hangingPunct="1"/>
            <a:r>
              <a:rPr lang="en-GB" smtClean="0"/>
              <a:t>PLM reference model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03275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800" smtClean="0"/>
              <a:t>[Model] HSUVExample 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/>
              <a:t>[Package] HSUVExample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smtClean="0"/>
              <a:t>[Test Case] SAE J1491 Max Acceleration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400" smtClean="0"/>
              <a:t>[State Machine] SAE J1491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1200" b="1" smtClean="0">
                <a:hlinkClick r:id="rId3"/>
                <a:hlinkMouseOver r:id="rId4"/>
              </a:rPr>
              <a:t>SAE J1491</a:t>
            </a:r>
            <a:r>
              <a:rPr lang="en-GB" sz="1200" smtClean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400" b="1" smtClean="0">
                <a:hlinkClick r:id="rId3"/>
                <a:hlinkMouseOver r:id="rId4"/>
              </a:rPr>
              <a:t>SAE J1491</a:t>
            </a:r>
            <a:r>
              <a:rPr lang="en-GB" sz="14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smtClean="0"/>
              <a:t>[Block] HybridSUV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400" smtClean="0"/>
              <a:t>[Block] PowerSubsystem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1200" b="1" smtClean="0">
                <a:hlinkClick r:id="rId5"/>
                <a:hlinkMouseOver r:id="rId6"/>
              </a:rPr>
              <a:t>PowerControlUnit Breakdown id=AMG60107 version=001</a:t>
            </a:r>
            <a:r>
              <a:rPr lang="en-GB" sz="1200" smtClean="0"/>
              <a:t>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1200" b="1" smtClean="0">
                <a:hlinkClick r:id="rId7"/>
                <a:hlinkMouseOver r:id="rId8"/>
              </a:rPr>
              <a:t>Fuel Flow Rate Determination</a:t>
            </a:r>
            <a:r>
              <a:rPr lang="en-GB" sz="1200" smtClean="0"/>
              <a:t>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1200" b="1" smtClean="0">
                <a:hlinkClick r:id="rId9"/>
                <a:hlinkMouseOver r:id="rId8"/>
              </a:rPr>
              <a:t>Alternative 1 - Combined Motor Generator id=AMG60107 version=001</a:t>
            </a:r>
            <a:r>
              <a:rPr lang="en-GB" sz="1200" smtClean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400" smtClean="0"/>
              <a:t>[Block] PowerSubsystem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1200" b="1" smtClean="0">
                <a:hlinkClick r:id="rId10"/>
                <a:hlinkMouseOver r:id="rId11"/>
              </a:rPr>
              <a:t>Alternative 1 - Combined Motor Generator id=AMG60107 version=002</a:t>
            </a:r>
            <a:r>
              <a:rPr lang="en-GB" sz="1200" smtClean="0"/>
              <a:t>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1200" b="1" smtClean="0">
                <a:hlinkClick r:id="rId12"/>
                <a:hlinkMouseOver r:id="rId13"/>
              </a:rPr>
              <a:t>PowerControlUnit Breakdown id=AMG60107 version=002</a:t>
            </a:r>
            <a:r>
              <a:rPr lang="en-GB" sz="1200" smtClean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400" smtClean="0"/>
              <a:t>[Block] PowerSubsystem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1200" b="1" smtClean="0">
                <a:hlinkClick r:id="rId14"/>
                <a:hlinkMouseOver r:id="rId15"/>
              </a:rPr>
              <a:t>Alternative 1 - Combined Motor Generator id=AMG60107 version=003</a:t>
            </a:r>
            <a:r>
              <a:rPr lang="en-GB" sz="1200" smtClean="0"/>
              <a:t>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1200" b="1" smtClean="0">
                <a:hlinkClick r:id="rId16"/>
                <a:hlinkMouseOver r:id="rId17"/>
              </a:rPr>
              <a:t>PowerControlUnit Breakdown id=AMG60107 version=003</a:t>
            </a:r>
            <a:r>
              <a:rPr lang="en-GB" sz="1200" smtClean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400" b="1" smtClean="0">
                <a:hlinkClick r:id="rId18"/>
                <a:hlinkMouseOver r:id="rId8"/>
              </a:rPr>
              <a:t>PowerSubsystem Fuel Flow Definition</a:t>
            </a:r>
            <a:r>
              <a:rPr lang="en-GB" sz="14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b="1" smtClean="0">
                <a:hlinkClick r:id="rId19"/>
                <a:hlinkMouseOver r:id="rId20"/>
              </a:rPr>
              <a:t>Operational Use Cases</a:t>
            </a:r>
            <a:r>
              <a:rPr lang="en-GB" sz="15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b="1" smtClean="0">
                <a:hlinkClick r:id="rId21"/>
                <a:hlinkMouseOver r:id="rId22"/>
              </a:rPr>
              <a:t>HybridSUV Breakdown</a:t>
            </a:r>
            <a:r>
              <a:rPr lang="en-GB" sz="15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b="1" smtClean="0">
                <a:hlinkClick r:id="rId23"/>
                <a:hlinkMouseOver r:id="rId24"/>
              </a:rPr>
              <a:t>PowerSubsystem Breakdown id=AMG60104 version=003</a:t>
            </a:r>
            <a:r>
              <a:rPr lang="en-GB" sz="15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b="1" smtClean="0">
                <a:hlinkClick r:id="rId25"/>
                <a:hlinkMouseOver r:id="rId8"/>
              </a:rPr>
              <a:t>HSUVExample Breakdown</a:t>
            </a:r>
            <a:r>
              <a:rPr lang="en-GB" sz="15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b="1" smtClean="0">
                <a:hlinkClick r:id="rId26"/>
                <a:hlinkMouseOver r:id="rId27"/>
              </a:rPr>
              <a:t>HSUV Specification</a:t>
            </a:r>
            <a:r>
              <a:rPr lang="en-GB" sz="15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b="1" smtClean="0">
                <a:hlinkClick r:id="rId28"/>
                <a:hlinkMouseOver r:id="rId29"/>
              </a:rPr>
              <a:t>PowerSubsystem Breakdown id=AMG60104 version=002</a:t>
            </a:r>
            <a:r>
              <a:rPr lang="en-GB" sz="15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b="1" smtClean="0">
                <a:hlinkClick r:id="rId30"/>
                <a:hlinkMouseOver r:id="rId31"/>
              </a:rPr>
              <a:t>Automotive Domain Breakdown</a:t>
            </a:r>
            <a:r>
              <a:rPr lang="en-GB" sz="15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b="1" smtClean="0">
                <a:hlinkClick r:id="rId32"/>
                <a:hlinkMouseOver r:id="rId33"/>
              </a:rPr>
              <a:t>PowerSubsystem Breakdown id=AMG60104 version=001</a:t>
            </a:r>
            <a:r>
              <a:rPr lang="en-GB" sz="15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b="1" smtClean="0">
                <a:hlinkClick r:id="rId34"/>
                <a:hlinkMouseOver r:id="rId35"/>
              </a:rPr>
              <a:t>Requirements Derivation</a:t>
            </a:r>
            <a:r>
              <a:rPr lang="en-GB" sz="15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b="1" smtClean="0">
                <a:hlinkClick r:id="rId36"/>
                <a:hlinkMouseOver r:id="rId37"/>
              </a:rPr>
              <a:t>Acceleration Requirement Refinement and Verification</a:t>
            </a:r>
            <a:r>
              <a:rPr lang="en-GB" sz="1800" smtClean="0"/>
              <a:t> </a:t>
            </a:r>
          </a:p>
        </p:txBody>
      </p:sp>
      <p:sp>
        <p:nvSpPr>
          <p:cNvPr id="48134" name="Oval 7"/>
          <p:cNvSpPr>
            <a:spLocks noChangeArrowheads="1"/>
          </p:cNvSpPr>
          <p:nvPr/>
        </p:nvSpPr>
        <p:spPr bwMode="auto">
          <a:xfrm>
            <a:off x="1752600" y="3581400"/>
            <a:ext cx="5410200" cy="152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5</a:t>
            </a:r>
          </a:p>
        </p:txBody>
      </p:sp>
      <p:sp>
        <p:nvSpPr>
          <p:cNvPr id="48135" name="Oval 6"/>
          <p:cNvSpPr>
            <a:spLocks noChangeArrowheads="1"/>
          </p:cNvSpPr>
          <p:nvPr/>
        </p:nvSpPr>
        <p:spPr bwMode="auto">
          <a:xfrm>
            <a:off x="8839200" y="6553200"/>
            <a:ext cx="304800" cy="2857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1435FF4-13B6-4D0C-8A29-0ED5F7A663BB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50178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7440A-2DDE-4683-A02C-3926B14FDCC8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5018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Story 2 Step 2 – Change Design to Meet Revised Requirements for 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400" dirty="0" smtClean="0"/>
              <a:t>NOTE: This change request cannot be cleanly handled with current </a:t>
            </a:r>
            <a:r>
              <a:rPr lang="en-US" sz="1400" dirty="0" err="1" smtClean="0"/>
              <a:t>Teamcenter</a:t>
            </a:r>
            <a:r>
              <a:rPr lang="en-US" sz="1400" dirty="0" smtClean="0"/>
              <a:t> (v8.3.0.3), the links are not in context of the usage so there cannot be two different destination items based on the variant of REQ-000144/B selected</a:t>
            </a:r>
          </a:p>
          <a:p>
            <a:pPr eaLnBrk="1" hangingPunct="1">
              <a:defRPr/>
            </a:pPr>
            <a:r>
              <a:rPr lang="en-US" sz="1400" dirty="0" smtClean="0"/>
              <a:t>Original change request remains open, related structure items must be fixed to meet the revised requirement</a:t>
            </a:r>
          </a:p>
          <a:p>
            <a:pPr lvl="1" eaLnBrk="1" hangingPunct="1">
              <a:defRPr/>
            </a:pPr>
            <a:r>
              <a:rPr lang="en-US" sz="1200" dirty="0" smtClean="0"/>
              <a:t>Follow the &lt;&lt;satisfy&gt;&gt; link from REQ-000144/B to find </a:t>
            </a:r>
            <a:r>
              <a:rPr lang="en-US" sz="1200" dirty="0" err="1" smtClean="0"/>
              <a:t>PowerSubsystem</a:t>
            </a:r>
            <a:r>
              <a:rPr lang="en-US" sz="1200" dirty="0" smtClean="0"/>
              <a:t> AMG60104/002, add it to the list of problem items on the change request</a:t>
            </a:r>
          </a:p>
          <a:p>
            <a:pPr lvl="1" eaLnBrk="1" hangingPunct="1">
              <a:defRPr/>
            </a:pPr>
            <a:r>
              <a:rPr lang="en-US" sz="1200" dirty="0" smtClean="0"/>
              <a:t>Revise released AMG60104/002 to version 003 and begin changes to meet new requirement</a:t>
            </a:r>
          </a:p>
          <a:p>
            <a:pPr lvl="1" eaLnBrk="1" hangingPunct="1">
              <a:defRPr/>
            </a:pPr>
            <a:r>
              <a:rPr lang="en-US" sz="1200" dirty="0" smtClean="0"/>
              <a:t>Create new versions of </a:t>
            </a:r>
            <a:r>
              <a:rPr lang="en-US" sz="1200" dirty="0" err="1" smtClean="0"/>
              <a:t>PowerControlUnit</a:t>
            </a:r>
            <a:r>
              <a:rPr lang="en-US" sz="1200" dirty="0" smtClean="0"/>
              <a:t>, </a:t>
            </a:r>
            <a:r>
              <a:rPr lang="en-US" sz="1200" dirty="0" err="1" smtClean="0"/>
              <a:t>ApplicationSoftware</a:t>
            </a:r>
            <a:r>
              <a:rPr lang="en-US" sz="1200" dirty="0" smtClean="0"/>
              <a:t> and Calibrations to meet new requirement</a:t>
            </a:r>
          </a:p>
          <a:p>
            <a:pPr lvl="2" eaLnBrk="1" hangingPunct="1">
              <a:defRPr/>
            </a:pPr>
            <a:r>
              <a:rPr lang="en-US" sz="1050" dirty="0" smtClean="0"/>
              <a:t>Attach each original version to the change request as problem items (NOTE: This could have been done when the initial change request was created by following the links from the requirement that was attached)</a:t>
            </a:r>
          </a:p>
          <a:p>
            <a:pPr lvl="2" eaLnBrk="1" hangingPunct="1">
              <a:defRPr/>
            </a:pPr>
            <a:r>
              <a:rPr lang="en-US" sz="1050" dirty="0" smtClean="0"/>
              <a:t>Attach the revised versions as solution items</a:t>
            </a:r>
          </a:p>
          <a:p>
            <a:pPr lvl="2" eaLnBrk="1" hangingPunct="1">
              <a:defRPr/>
            </a:pPr>
            <a:r>
              <a:rPr lang="en-US" sz="1050" dirty="0" smtClean="0"/>
              <a:t>To simulate the capability to have links in context of a view, we need to create same options and variant expressions here as in the requirements tree to allow the configuration to make correct selections</a:t>
            </a:r>
          </a:p>
          <a:p>
            <a:pPr lvl="1" eaLnBrk="1" hangingPunct="1">
              <a:defRPr/>
            </a:pPr>
            <a:r>
              <a:rPr lang="en-US" sz="1200" dirty="0" smtClean="0"/>
              <a:t>Release all the new versions, replace original versions in AMG60104/003 and release it</a:t>
            </a:r>
            <a:endParaRPr lang="en-US" sz="800" dirty="0" smtClean="0"/>
          </a:p>
          <a:p>
            <a:pPr lvl="1" eaLnBrk="1" hangingPunct="1">
              <a:defRPr/>
            </a:pPr>
            <a:r>
              <a:rPr lang="en-US" sz="1200" dirty="0" smtClean="0"/>
              <a:t>Change top structure </a:t>
            </a:r>
            <a:r>
              <a:rPr lang="en-US" sz="1200" dirty="0" err="1" smtClean="0"/>
              <a:t>HybridSUV</a:t>
            </a:r>
            <a:r>
              <a:rPr lang="en-US" sz="1200" dirty="0" smtClean="0"/>
              <a:t> assembly (AMG60112/002) to include new </a:t>
            </a:r>
            <a:r>
              <a:rPr lang="en-US" sz="1200" dirty="0" err="1" smtClean="0"/>
              <a:t>PowerSubsystem</a:t>
            </a:r>
            <a:r>
              <a:rPr lang="en-US" sz="1200" dirty="0" smtClean="0"/>
              <a:t> version and release it</a:t>
            </a:r>
          </a:p>
          <a:p>
            <a:pPr lvl="1" eaLnBrk="1" hangingPunct="1">
              <a:defRPr/>
            </a:pPr>
            <a:r>
              <a:rPr lang="en-US" sz="1200" dirty="0" smtClean="0"/>
              <a:t>Swap the new version into the working version of the product context (AMG54556/003) and release it</a:t>
            </a:r>
          </a:p>
          <a:p>
            <a:pPr eaLnBrk="1" hangingPunct="1">
              <a:defRPr/>
            </a:pPr>
            <a:r>
              <a:rPr lang="en-US" sz="1600" dirty="0" smtClean="0"/>
              <a:t>Close the change request as complete</a:t>
            </a:r>
          </a:p>
          <a:p>
            <a:pPr lvl="1" eaLnBrk="1" hangingPunct="1">
              <a:defRPr/>
            </a:pPr>
            <a:r>
              <a:rPr lang="en-US" sz="1200" dirty="0" smtClean="0"/>
              <a:t>This step may be automatic based on how the change request system is configured to handle closing of the change based on release of the solution items.</a:t>
            </a:r>
          </a:p>
        </p:txBody>
      </p:sp>
      <p:sp>
        <p:nvSpPr>
          <p:cNvPr id="20484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0EABC12-AE65-484F-B8A5-7D0E58DE7853}" type="slidenum">
              <a:rPr lang="en-US" sz="1000">
                <a:latin typeface="+mn-lt"/>
                <a:cs typeface="+mn-cs"/>
              </a:rPr>
              <a:pPr algn="r">
                <a:defRPr/>
              </a:pPr>
              <a:t>38</a:t>
            </a:fld>
            <a:endParaRPr lang="en-US" sz="1000">
              <a:latin typeface="+mn-lt"/>
              <a:cs typeface="+mn-cs"/>
            </a:endParaRPr>
          </a:p>
        </p:txBody>
      </p:sp>
      <p:sp>
        <p:nvSpPr>
          <p:cNvPr id="50183" name="Oval 8"/>
          <p:cNvSpPr>
            <a:spLocks noChangeArrowheads="1"/>
          </p:cNvSpPr>
          <p:nvPr/>
        </p:nvSpPr>
        <p:spPr bwMode="auto">
          <a:xfrm>
            <a:off x="8839200" y="6553200"/>
            <a:ext cx="304800" cy="2857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9090329-C6A9-480D-806A-9DF4204F8C5C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52226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60B07-B965-4597-900F-5118EE9A1D84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5222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Configuration Capabilities of the Model</a:t>
            </a:r>
          </a:p>
        </p:txBody>
      </p:sp>
      <p:sp>
        <p:nvSpPr>
          <p:cNvPr id="5222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Revision Effectivity</a:t>
            </a:r>
          </a:p>
          <a:p>
            <a:pPr lvl="1" eaLnBrk="1" hangingPunct="1"/>
            <a:r>
              <a:rPr lang="en-US" sz="2000" smtClean="0"/>
              <a:t>In process while a change is taking place, part of the model is in a state of change, other parts are in released state</a:t>
            </a:r>
          </a:p>
          <a:p>
            <a:pPr lvl="1" eaLnBrk="1" hangingPunct="1"/>
            <a:r>
              <a:rPr lang="en-US" sz="2000" smtClean="0"/>
              <a:t>Revision effectivity can return both the current working version of the complete model as well as the currently released version of the model</a:t>
            </a:r>
          </a:p>
          <a:p>
            <a:pPr eaLnBrk="1" hangingPunct="1"/>
            <a:r>
              <a:rPr lang="en-US" sz="2400" smtClean="0"/>
              <a:t>Variant Effectivity</a:t>
            </a:r>
          </a:p>
          <a:p>
            <a:pPr lvl="1" eaLnBrk="1" hangingPunct="1"/>
            <a:r>
              <a:rPr lang="en-US" sz="2000" smtClean="0"/>
              <a:t>Variant effectivity can return the model configured to represent either the US variant or the EU variant</a:t>
            </a:r>
          </a:p>
          <a:p>
            <a:pPr eaLnBrk="1" hangingPunct="1"/>
            <a:r>
              <a:rPr lang="en-US" sz="2800" smtClean="0"/>
              <a:t>Baselines</a:t>
            </a:r>
          </a:p>
          <a:p>
            <a:pPr lvl="1" eaLnBrk="1" hangingPunct="1"/>
            <a:r>
              <a:rPr lang="en-US" sz="2000" smtClean="0"/>
              <a:t>A baseline in PLM is a special locked (released) version that cannot be further changed (a “stubbed branch”)</a:t>
            </a:r>
          </a:p>
        </p:txBody>
      </p:sp>
      <p:sp>
        <p:nvSpPr>
          <p:cNvPr id="2150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65EE1C5-31B6-410F-8954-CA2C2ECA47AE}" type="slidenum">
              <a:rPr lang="en-US" sz="1000">
                <a:latin typeface="+mn-lt"/>
                <a:cs typeface="+mn-cs"/>
              </a:rPr>
              <a:pPr algn="r">
                <a:defRPr/>
              </a:pPr>
              <a:t>39</a:t>
            </a:fld>
            <a:endParaRPr lang="en-US" sz="1000">
              <a:latin typeface="+mn-lt"/>
              <a:cs typeface="+mn-cs"/>
            </a:endParaRPr>
          </a:p>
        </p:txBody>
      </p:sp>
      <p:sp>
        <p:nvSpPr>
          <p:cNvPr id="52231" name="Oval 8"/>
          <p:cNvSpPr>
            <a:spLocks noChangeArrowheads="1"/>
          </p:cNvSpPr>
          <p:nvPr/>
        </p:nvSpPr>
        <p:spPr bwMode="auto">
          <a:xfrm>
            <a:off x="8839200" y="6553200"/>
            <a:ext cx="304800" cy="2857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7421BA0-E141-4D2C-82EE-5C526AE0E74D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21506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ADCE2-6915-4033-A9C5-7EAFAA8D1314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Comments 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The ALM and PLM activity to act upon a common object e.g. a requirement</a:t>
            </a:r>
          </a:p>
          <a:p>
            <a:r>
              <a:rPr lang="en-GB" smtClean="0"/>
              <a:t>Ideally show the stakeholders </a:t>
            </a:r>
          </a:p>
          <a:p>
            <a:pPr lvl="1"/>
            <a:r>
              <a:rPr lang="en-GB" smtClean="0"/>
              <a:t>? Re-use Rainer’s / Pascal’s example from Innovate 2010</a:t>
            </a:r>
          </a:p>
          <a:p>
            <a:r>
              <a:rPr lang="en-GB" smtClean="0"/>
              <a:t>Make swim lane example</a:t>
            </a:r>
          </a:p>
          <a:p>
            <a:pPr lvl="1"/>
            <a:r>
              <a:rPr lang="en-GB" smtClean="0"/>
              <a:t>Multi-roles or tools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54C1003-7084-46B8-819F-CD26CBC67B79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23554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9E8BA-44B4-410F-AEA3-1900FE43D85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35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Preconditions</a:t>
            </a:r>
          </a:p>
        </p:txBody>
      </p:sp>
      <p:sp>
        <p:nvSpPr>
          <p:cNvPr id="2355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HSUV model including requirements and structure elements exists</a:t>
            </a:r>
          </a:p>
          <a:p>
            <a:pPr eaLnBrk="1" hangingPunct="1"/>
            <a:r>
              <a:rPr lang="en-US" smtClean="0"/>
              <a:t>Model elements are at initial versions</a:t>
            </a:r>
          </a:p>
          <a:p>
            <a:pPr eaLnBrk="1" hangingPunct="1"/>
            <a:r>
              <a:rPr lang="en-US" smtClean="0"/>
              <a:t>Model is fully “released”</a:t>
            </a:r>
          </a:p>
          <a:p>
            <a:pPr lvl="1" eaLnBrk="1" hangingPunct="1"/>
            <a:r>
              <a:rPr lang="en-US" smtClean="0"/>
              <a:t>Locked so no edits can be done without creating a new version</a:t>
            </a:r>
          </a:p>
        </p:txBody>
      </p:sp>
      <p:sp>
        <p:nvSpPr>
          <p:cNvPr id="15364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B461635-19B8-4BEB-975D-EFFB4343D562}" type="slidenum">
              <a:rPr lang="en-US" sz="1000">
                <a:latin typeface="+mn-lt"/>
                <a:cs typeface="+mn-cs"/>
              </a:rPr>
              <a:pPr algn="r">
                <a:defRPr/>
              </a:pPr>
              <a:t>5</a:t>
            </a:fld>
            <a:endParaRPr lang="en-US" sz="100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7047CA9-B0A0-412D-9F92-4803E8ADAC83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25602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6D39B-82CD-42C3-9383-95C74088DF2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1288"/>
            <a:ext cx="8229600" cy="1143001"/>
          </a:xfrm>
        </p:spPr>
        <p:txBody>
          <a:bodyPr/>
          <a:lstStyle/>
          <a:p>
            <a:r>
              <a:rPr lang="en-GB" smtClean="0"/>
              <a:t>PLM reference model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03275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smtClean="0"/>
              <a:t>[Model] HSUVExample </a:t>
            </a:r>
          </a:p>
          <a:p>
            <a:pPr>
              <a:lnSpc>
                <a:spcPct val="80000"/>
              </a:lnSpc>
            </a:pPr>
            <a:r>
              <a:rPr lang="en-GB" sz="1800" smtClean="0"/>
              <a:t>[Package] HSUVExample </a:t>
            </a:r>
          </a:p>
          <a:p>
            <a:pPr lvl="1">
              <a:lnSpc>
                <a:spcPct val="80000"/>
              </a:lnSpc>
            </a:pPr>
            <a:r>
              <a:rPr lang="en-GB" sz="1500" smtClean="0"/>
              <a:t>[Test Case] SAE J1491 Max Acceleration </a:t>
            </a:r>
          </a:p>
          <a:p>
            <a:pPr lvl="2">
              <a:lnSpc>
                <a:spcPct val="80000"/>
              </a:lnSpc>
            </a:pPr>
            <a:r>
              <a:rPr lang="en-GB" sz="1400" smtClean="0"/>
              <a:t>[State Machine] SAE J1491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3"/>
                <a:hlinkMouseOver r:id="rId4"/>
              </a:rPr>
              <a:t>SAE J1491</a:t>
            </a:r>
            <a:r>
              <a:rPr lang="en-GB" sz="120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GB" sz="1400" b="1" smtClean="0">
                <a:hlinkClick r:id="rId3"/>
                <a:hlinkMouseOver r:id="rId4"/>
              </a:rPr>
              <a:t>SAE J1491</a:t>
            </a:r>
            <a:r>
              <a:rPr lang="en-GB" sz="14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/>
              <a:t>[Block] AutomotiveDomain </a:t>
            </a:r>
          </a:p>
          <a:p>
            <a:pPr lvl="2">
              <a:lnSpc>
                <a:spcPct val="80000"/>
              </a:lnSpc>
            </a:pPr>
            <a:r>
              <a:rPr lang="en-GB" sz="1400" smtClean="0"/>
              <a:t>[Block] HybridSUV </a:t>
            </a:r>
          </a:p>
          <a:p>
            <a:pPr lvl="3">
              <a:lnSpc>
                <a:spcPct val="80000"/>
              </a:lnSpc>
            </a:pPr>
            <a:r>
              <a:rPr lang="en-GB" sz="1200" smtClean="0"/>
              <a:t>[Block] PowerSubsystem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5"/>
                <a:hlinkMouseOver r:id="rId6"/>
              </a:rPr>
              <a:t>Alternative 1 - Combined Motor Generator id=AMG60107 version=001</a:t>
            </a:r>
            <a:r>
              <a:rPr lang="en-GB" sz="1200" smtClean="0"/>
              <a:t>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7"/>
                <a:hlinkMouseOver r:id="rId8"/>
              </a:rPr>
              <a:t>PowerControlUnit Breakdown id=AMG60107 version=001</a:t>
            </a:r>
            <a:r>
              <a:rPr lang="en-GB" sz="1200" smtClean="0"/>
              <a:t>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9"/>
                <a:hlinkMouseOver r:id="rId6"/>
              </a:rPr>
              <a:t>Fuel Flow Rate Determination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smtClean="0"/>
              <a:t>[Block] PowerSubsystem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10"/>
                <a:hlinkMouseOver r:id="rId11"/>
              </a:rPr>
              <a:t>Alternative 1 - Combined Motor Generator id=AMG60107 version=002</a:t>
            </a:r>
            <a:r>
              <a:rPr lang="en-GB" sz="1200" smtClean="0"/>
              <a:t>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12"/>
                <a:hlinkMouseOver r:id="rId13"/>
              </a:rPr>
              <a:t>PowerControlUnit Breakdown id=AMG60107 version=002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smtClean="0"/>
              <a:t>[Block] PowerSubsystem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14"/>
                <a:hlinkMouseOver r:id="rId15"/>
              </a:rPr>
              <a:t>Alternative 1 - Combined Motor Generator id=AMG60107 version=003</a:t>
            </a:r>
            <a:r>
              <a:rPr lang="en-GB" sz="1200" smtClean="0"/>
              <a:t>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16"/>
                <a:hlinkMouseOver r:id="rId17"/>
              </a:rPr>
              <a:t>PowerControlUnit Breakdown id=AMG60107 version=003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18"/>
                <a:hlinkMouseOver r:id="rId6"/>
              </a:rPr>
              <a:t>PowerSubsystem Fuel Flow Definition</a:t>
            </a:r>
            <a:r>
              <a:rPr lang="en-GB" sz="12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19"/>
                <a:hlinkMouseOver r:id="rId20"/>
              </a:rPr>
              <a:t>HSUV Specification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21"/>
                <a:hlinkMouseOver r:id="rId22"/>
              </a:rPr>
              <a:t>PowerSubsystem Breakdown id=AMG60104 version=001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23"/>
                <a:hlinkMouseOver r:id="rId24"/>
              </a:rPr>
              <a:t>Automotive Domain Breakdown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25"/>
                <a:hlinkMouseOver r:id="rId26"/>
              </a:rPr>
              <a:t>Acceleration Requirement Refinement and Verification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27"/>
                <a:hlinkMouseOver r:id="rId28"/>
              </a:rPr>
              <a:t>Operational Use Cases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29"/>
                <a:hlinkMouseOver r:id="rId30"/>
              </a:rPr>
              <a:t>PowerSubsystem Breakdown id=AMG60104 version=003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31"/>
                <a:hlinkMouseOver r:id="rId32"/>
              </a:rPr>
              <a:t>PowerSubsystem Breakdown id=AMG60104 version=002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33"/>
                <a:hlinkMouseOver r:id="rId34"/>
              </a:rPr>
              <a:t>Requirements Derivation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35"/>
                <a:hlinkMouseOver r:id="rId36"/>
              </a:rPr>
              <a:t>HybridSUV Breakdown</a:t>
            </a:r>
            <a:r>
              <a:rPr lang="en-GB" sz="1500" smtClean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6EDE650-F835-458A-BBB7-8F5FB2EACCF2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27650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3268C-D233-4C50-9D84-59E07CAB507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7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Story 1 Step 1 – Change Requirements to 2016 ULEV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Marketing opens change request</a:t>
            </a:r>
          </a:p>
          <a:p>
            <a:pPr lvl="1" eaLnBrk="1" hangingPunct="1"/>
            <a:r>
              <a:rPr lang="en-US" sz="1800" smtClean="0"/>
              <a:t>Need to change vehicle to meet 2016 ULEV standards</a:t>
            </a:r>
          </a:p>
          <a:p>
            <a:pPr lvl="1" eaLnBrk="1" hangingPunct="1"/>
            <a:r>
              <a:rPr lang="en-US" sz="1800" smtClean="0"/>
              <a:t>Change request has problem item REQ-000144/A attached</a:t>
            </a:r>
          </a:p>
          <a:p>
            <a:pPr lvl="1" eaLnBrk="1" hangingPunct="1"/>
            <a:r>
              <a:rPr lang="en-US" sz="1800" smtClean="0"/>
              <a:t>Change request has reference item AKY251614/001 attached (this is the context, unconfigured for this step)</a:t>
            </a:r>
          </a:p>
          <a:p>
            <a:pPr eaLnBrk="1" hangingPunct="1"/>
            <a:r>
              <a:rPr lang="en-US" sz="2000" smtClean="0"/>
              <a:t>Released REQ-000144/A is </a:t>
            </a:r>
            <a:r>
              <a:rPr lang="en-US" sz="2000" u="sng" smtClean="0"/>
              <a:t>revise</a:t>
            </a:r>
            <a:r>
              <a:rPr lang="en-US" sz="2000" smtClean="0"/>
              <a:t>d to begin work on version “B”</a:t>
            </a:r>
          </a:p>
          <a:p>
            <a:pPr eaLnBrk="1" hangingPunct="1"/>
            <a:r>
              <a:rPr lang="en-US" sz="2000" smtClean="0"/>
              <a:t>When version “B” is finished it is released, then next higher assembly (REQ-000181/A) is revised to include this new version, and released</a:t>
            </a:r>
          </a:p>
          <a:p>
            <a:pPr lvl="1" eaLnBrk="1" hangingPunct="1"/>
            <a:r>
              <a:rPr lang="en-US" sz="1800" smtClean="0"/>
              <a:t>Same sequence for each level to the top of the requirements tree (AKY251614/001)</a:t>
            </a:r>
          </a:p>
          <a:p>
            <a:pPr lvl="1" eaLnBrk="1" hangingPunct="1"/>
            <a:r>
              <a:rPr lang="en-US" sz="1800" smtClean="0"/>
              <a:t>Becomes /002 from the change</a:t>
            </a:r>
          </a:p>
          <a:p>
            <a:pPr eaLnBrk="1" hangingPunct="1"/>
            <a:r>
              <a:rPr lang="en-US" sz="2000" smtClean="0"/>
              <a:t>Postcondition – Released requirements context now has AKY251614/002, REQ-000181/B, REQ-000144/B, rest are not changed.</a:t>
            </a:r>
            <a:endParaRPr lang="en-US" smtClean="0"/>
          </a:p>
        </p:txBody>
      </p:sp>
      <p:sp>
        <p:nvSpPr>
          <p:cNvPr id="16388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8C2BD51-B534-47DF-BEFB-939BF0533BBB}" type="slidenum">
              <a:rPr lang="en-US" sz="1000">
                <a:latin typeface="+mn-lt"/>
                <a:cs typeface="+mn-cs"/>
              </a:rPr>
              <a:pPr algn="r">
                <a:defRPr/>
              </a:pPr>
              <a:t>7</a:t>
            </a:fld>
            <a:endParaRPr lang="en-US" sz="1000">
              <a:latin typeface="+mn-lt"/>
              <a:cs typeface="+mn-cs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16002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TC UA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5791200" y="609600"/>
            <a:ext cx="2514600" cy="533400"/>
          </a:xfrm>
          <a:prstGeom prst="wedgeRoundRectCallout">
            <a:avLst>
              <a:gd name="adj1" fmla="val -49810"/>
              <a:gd name="adj2" fmla="val 2699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TCE REQ</a:t>
            </a: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6781800" y="1219200"/>
            <a:ext cx="2514600" cy="457200"/>
          </a:xfrm>
          <a:prstGeom prst="wedgeRoundRectCallout">
            <a:avLst>
              <a:gd name="adj1" fmla="val -42296"/>
              <a:gd name="adj2" fmla="val 283681"/>
              <a:gd name="adj3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Add Higher level context</a:t>
            </a: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-1905000" y="2514600"/>
            <a:ext cx="2514600" cy="533400"/>
          </a:xfrm>
          <a:prstGeom prst="wedgeRoundRectCallout">
            <a:avLst>
              <a:gd name="adj1" fmla="val 48801"/>
              <a:gd name="adj2" fmla="val 1571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Requirements change occurs here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228600" y="35814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-1828800" y="5334000"/>
            <a:ext cx="2514600" cy="533400"/>
          </a:xfrm>
          <a:prstGeom prst="wedgeRoundRectCallout">
            <a:avLst>
              <a:gd name="adj1" fmla="val 65278"/>
              <a:gd name="adj2" fmla="val -25595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144 is a child of 181</a:t>
            </a:r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7543800" y="3429000"/>
            <a:ext cx="2514600" cy="533400"/>
          </a:xfrm>
          <a:prstGeom prst="wedgeRoundRectCallout">
            <a:avLst>
              <a:gd name="adj1" fmla="val -91162"/>
              <a:gd name="adj2" fmla="val -1473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/001 Version 1</a:t>
            </a:r>
          </a:p>
        </p:txBody>
      </p:sp>
      <p:sp>
        <p:nvSpPr>
          <p:cNvPr id="27662" name="Rectangle 7"/>
          <p:cNvSpPr>
            <a:spLocks noChangeArrowheads="1"/>
          </p:cNvSpPr>
          <p:nvPr/>
        </p:nvSpPr>
        <p:spPr bwMode="auto">
          <a:xfrm>
            <a:off x="-457200" y="3352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PLM or ALM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OSLC PLM Reference Model 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Pre-condition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PLM Reference Model 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993775" y="1865313"/>
            <a:ext cx="15843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600"/>
              <a:t>CR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930400" y="3233738"/>
            <a:ext cx="15843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600"/>
              <a:t>Req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5170488" y="3306763"/>
            <a:ext cx="15843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600"/>
              <a:t>Implem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3657600" y="2514600"/>
            <a:ext cx="1584325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600"/>
              <a:t>System or </a:t>
            </a:r>
          </a:p>
          <a:p>
            <a:pPr algn="ctr"/>
            <a:r>
              <a:rPr lang="en-GB" sz="1600"/>
              <a:t>product context</a:t>
            </a:r>
          </a:p>
        </p:txBody>
      </p:sp>
      <p:cxnSp>
        <p:nvCxnSpPr>
          <p:cNvPr id="61448" name="AutoShape 8"/>
          <p:cNvCxnSpPr>
            <a:cxnSpLocks noChangeShapeType="1"/>
            <a:stCxn id="61445" idx="3"/>
            <a:endCxn id="61446" idx="1"/>
          </p:cNvCxnSpPr>
          <p:nvPr/>
        </p:nvCxnSpPr>
        <p:spPr bwMode="auto">
          <a:xfrm>
            <a:off x="3514725" y="3522663"/>
            <a:ext cx="1655763" cy="73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449" name="AutoShape 9"/>
          <p:cNvCxnSpPr>
            <a:cxnSpLocks noChangeShapeType="1"/>
            <a:stCxn id="61447" idx="2"/>
            <a:endCxn id="61446" idx="1"/>
          </p:cNvCxnSpPr>
          <p:nvPr/>
        </p:nvCxnSpPr>
        <p:spPr bwMode="auto">
          <a:xfrm>
            <a:off x="4449763" y="3090863"/>
            <a:ext cx="720725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450" name="AutoShape 10"/>
          <p:cNvCxnSpPr>
            <a:cxnSpLocks noChangeShapeType="1"/>
            <a:stCxn id="61447" idx="1"/>
            <a:endCxn id="61445" idx="0"/>
          </p:cNvCxnSpPr>
          <p:nvPr/>
        </p:nvCxnSpPr>
        <p:spPr bwMode="auto">
          <a:xfrm flipH="1">
            <a:off x="2722563" y="2803525"/>
            <a:ext cx="935037" cy="430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3441700" y="3162300"/>
            <a:ext cx="1706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Controlled config</a:t>
            </a:r>
          </a:p>
        </p:txBody>
      </p:sp>
      <p:cxnSp>
        <p:nvCxnSpPr>
          <p:cNvPr id="61452" name="AutoShape 12"/>
          <p:cNvCxnSpPr>
            <a:cxnSpLocks noChangeShapeType="1"/>
            <a:stCxn id="61444" idx="3"/>
            <a:endCxn id="61447" idx="1"/>
          </p:cNvCxnSpPr>
          <p:nvPr/>
        </p:nvCxnSpPr>
        <p:spPr bwMode="auto">
          <a:xfrm>
            <a:off x="2578100" y="2154238"/>
            <a:ext cx="1079500" cy="649287"/>
          </a:xfrm>
          <a:prstGeom prst="straightConnector1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</p:cxn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5410200" y="1447800"/>
            <a:ext cx="38100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1200"/>
              <a:t>Primary concerns </a:t>
            </a:r>
          </a:p>
          <a:p>
            <a:pPr lvl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¡"/>
            </a:pPr>
            <a:r>
              <a:rPr lang="en-GB" sz="1200"/>
              <a:t>CR – Change Request</a:t>
            </a:r>
          </a:p>
          <a:p>
            <a:pPr lvl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¡"/>
            </a:pPr>
            <a:r>
              <a:rPr lang="en-GB" sz="1200"/>
              <a:t>Req – Requirement</a:t>
            </a:r>
          </a:p>
          <a:p>
            <a:pPr lvl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¡"/>
            </a:pPr>
            <a:r>
              <a:rPr lang="en-GB" sz="1200"/>
              <a:t>Context – Product and System context e.g. classification, configuration, effectivity</a:t>
            </a:r>
          </a:p>
          <a:p>
            <a:pPr lvl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¡"/>
            </a:pPr>
            <a:r>
              <a:rPr lang="en-GB" sz="1200"/>
              <a:t>Implem – Product and System implementation in models and documents</a:t>
            </a: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381000" y="1447800"/>
            <a:ext cx="181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1200"/>
              <a:t>Scenario pre-condition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working_18012011</Template>
  <TotalTime>1424</TotalTime>
  <Words>2474</Words>
  <Application>Microsoft Office PowerPoint</Application>
  <PresentationFormat>On-screen Show (4:3)</PresentationFormat>
  <Paragraphs>477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Wingdings</vt:lpstr>
      <vt:lpstr>Calibri</vt:lpstr>
      <vt:lpstr>Times New Roman</vt:lpstr>
      <vt:lpstr>Watermark</vt:lpstr>
      <vt:lpstr>Watermark</vt:lpstr>
      <vt:lpstr>HSUV Example Change Scenario</vt:lpstr>
      <vt:lpstr>The goal of this activity</vt:lpstr>
      <vt:lpstr>Storyboard idea</vt:lpstr>
      <vt:lpstr>Comments </vt:lpstr>
      <vt:lpstr>Preconditions</vt:lpstr>
      <vt:lpstr>PLM reference model</vt:lpstr>
      <vt:lpstr>Story 1 Step 1 – Change Requirements to 2016 ULEV</vt:lpstr>
      <vt:lpstr>OSLC PLM Reference Model </vt:lpstr>
      <vt:lpstr>The PLM Reference Model </vt:lpstr>
      <vt:lpstr>HSUV Product structure view – pre-condition</vt:lpstr>
      <vt:lpstr>HSUV Example Systems breakdown diagram – pre-condition</vt:lpstr>
      <vt:lpstr>HSUV Specification Requirements diagram pre-condition for AKY251614/001</vt:lpstr>
      <vt:lpstr>HSUV Specification Requirements derivation diagram pre-condition for AKY251614/001</vt:lpstr>
      <vt:lpstr>HSUV system breakdown AMGC60112/001 pre-condition</vt:lpstr>
      <vt:lpstr>HSUV Specification Requirements package diagram pre-condition for AKY251614/001 and key implementation relationship </vt:lpstr>
      <vt:lpstr>HSUV Power Sub-system bdd diagram pre-condition for AMG60104/001 which satisfies AKY251614/001</vt:lpstr>
      <vt:lpstr>HSUV Power Control Unit bdd diagram pre-condition for AMG60107/001 which is the ECU for AMG60104/001</vt:lpstr>
      <vt:lpstr>HSUV Combined Motor Generator bdd diagram pre-condition for AMG60107/001 which is the ECU for AMG60104/001</vt:lpstr>
      <vt:lpstr>Not currently used in the scenario</vt:lpstr>
      <vt:lpstr>Change scenario flow</vt:lpstr>
      <vt:lpstr>Change Requirements to 2016 ULEV  Mock up – Story 1 Step 1-1</vt:lpstr>
      <vt:lpstr>Change Requirements to 2016 ULEV  Mock up – Story 1 Step 1-1</vt:lpstr>
      <vt:lpstr>Check out REQ-000144/A &gt; REQ-000144/B</vt:lpstr>
      <vt:lpstr>Change Requirements to 2016 ULEV  Mock up – Story 1 Step 1-1</vt:lpstr>
      <vt:lpstr>REQ-000144/B built out with alternative effectivity based upon Region=US, Emissions=ULEV</vt:lpstr>
      <vt:lpstr>Change Requirements to 2016 ULEV  Mock up – Story 1 Step 1-2</vt:lpstr>
      <vt:lpstr>REQ-000181/A &gt; Revision B</vt:lpstr>
      <vt:lpstr>HSUV Product structure view  – Story 1 Step 1 post -condition</vt:lpstr>
      <vt:lpstr>Workings</vt:lpstr>
      <vt:lpstr>Slide 30</vt:lpstr>
      <vt:lpstr>Story 1 Step 2 – Change Design to Meet Revised Requirements</vt:lpstr>
      <vt:lpstr>Change Design to Meet Revised Requirements  Mock up – Story 1 Step 2-1</vt:lpstr>
      <vt:lpstr>PLM reference model</vt:lpstr>
      <vt:lpstr>Step 1 – Change Requirements to 2016 ULEV (V12 notes</vt:lpstr>
      <vt:lpstr>Step 2 – Change Design to Meet Revised Requirements (V12 notes</vt:lpstr>
      <vt:lpstr>Story 2 Step 1– Change of Requirements to add Variant for EU</vt:lpstr>
      <vt:lpstr>PLM reference model</vt:lpstr>
      <vt:lpstr>Story 2 Step 2 – Change Design to Meet Revised Requirements for variants</vt:lpstr>
      <vt:lpstr>Key Configuration Capabilities of the Model</vt:lpstr>
    </vt:vector>
  </TitlesOfParts>
  <Company>GM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HSUV Example Change Scenario</dc:title>
  <dc:creator>hz0wyg-e</dc:creator>
  <cp:lastModifiedBy>Gray Bachelor</cp:lastModifiedBy>
  <cp:revision>79</cp:revision>
  <dcterms:created xsi:type="dcterms:W3CDTF">2011-01-24T20:17:15Z</dcterms:created>
  <dcterms:modified xsi:type="dcterms:W3CDTF">2011-02-15T12:17:26Z</dcterms:modified>
</cp:coreProperties>
</file>