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66" r:id="rId4"/>
    <p:sldId id="267" r:id="rId5"/>
    <p:sldId id="257" r:id="rId6"/>
    <p:sldId id="268" r:id="rId7"/>
    <p:sldId id="269" r:id="rId8"/>
    <p:sldId id="258" r:id="rId9"/>
    <p:sldId id="263" r:id="rId10"/>
    <p:sldId id="259" r:id="rId11"/>
    <p:sldId id="260" r:id="rId12"/>
    <p:sldId id="261" r:id="rId13"/>
    <p:sldId id="262" r:id="rId14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 autoAdjust="0"/>
    <p:restoredTop sz="99858" autoAdjust="0"/>
  </p:normalViewPr>
  <p:slideViewPr>
    <p:cSldViewPr>
      <p:cViewPr varScale="1">
        <p:scale>
          <a:sx n="87" d="100"/>
          <a:sy n="8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fld id="{91E9FB2E-3007-430C-9B97-392A0E9329B0}" type="datetimeFigureOut">
              <a:rPr lang="en-US"/>
              <a:pPr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fld id="{BB2799A4-A3F8-4AF5-8573-4F513B7FF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278EE-EAD5-40A1-BD60-3295E680365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B9725-7B37-4BD8-ABC9-821320109C0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5B68-8711-4547-B936-43D59AF1993C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4AE-4401-4994-A32A-FF7D44567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35EA-F636-4AB9-855F-9F774B06B2F3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AFAD-0121-4AF1-9786-0DC19C9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6770-60A0-4A50-839A-73E6457662EC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2417-4FFC-4BBF-9B43-D05BD142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58E9-B93A-4999-AC1F-D330CA515DAF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1031-A5DA-46C0-9B02-B6889960A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2EE3-4489-4457-A901-AF4E7D35EA00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15D6-FC14-42F5-93C4-7E1AD7C72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5378A-66FD-45C1-B8EE-215455BECD1E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B391-D3CF-455D-A630-B623DA81B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7BC8-1637-4CDA-9C4C-4E37B0BF6109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4162-727E-40BA-8887-EEC488508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21F7-E464-4003-9DD8-BB78CDBE59D5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0B09-589B-4D88-9BAC-9B2D7710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C957-45B4-47DD-8337-FC67944EAE32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4153-0293-457A-8519-BB2EC9434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7439-A70D-481F-8488-AA878D82E172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D937-0432-4A8C-BFFF-254C8DF60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F951-A366-4DAF-B613-91016DCCE486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5AF5-E925-4306-BF57-A260EDF0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A80A-16CA-407A-9FBA-29831ED6C91C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B482-3755-43C3-A941-012808C5F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2A543D32-FFAD-49D1-AEB3-1113BFC31DCD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08297A2F-CB93-44B6-86FA-85B3AABBF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tent/documentation/_sKDFgNbnEd-ugt8RCbp9gQ.htm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1/HSUVModel/html/content/PowerSubsystem%20Fuel%20Flow%20Definition.htm" TargetMode="External"/><Relationship Id="rId26" Type="http://schemas.openxmlformats.org/officeDocument/2006/relationships/hyperlink" Target="content/documentation/_glvbsdFUEd-fE-Wuhp3_Ng.htm" TargetMode="External"/><Relationship Id="rId3" Type="http://schemas.openxmlformats.org/officeDocument/2006/relationships/hyperlink" Target="HSUVModel_Release_11/HSUVModel/html/content/SAE%20J1491.htm" TargetMode="External"/><Relationship Id="rId21" Type="http://schemas.openxmlformats.org/officeDocument/2006/relationships/hyperlink" Target="HSUVModel_Release_11/HSUVModel/html/content/PowerSubsystem%20Breakdown%20id=AMG60104%20version=001.htm" TargetMode="External"/><Relationship Id="rId34" Type="http://schemas.openxmlformats.org/officeDocument/2006/relationships/hyperlink" Target="content/documentation/_glvbQtFUEd-fE-Wuhp3_Ng.htm" TargetMode="External"/><Relationship Id="rId7" Type="http://schemas.openxmlformats.org/officeDocument/2006/relationships/hyperlink" Target="HSUVModel_Release_11/HSUVModel/html/content/PowerControlUnit%20Breakdown%20id=AMG60107%20version=001.htm" TargetMode="External"/><Relationship Id="rId12" Type="http://schemas.openxmlformats.org/officeDocument/2006/relationships/hyperlink" Target="HSUVModel_Release_11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1/HSUVModel/html/content/Acceleration%20Requirement%20Refinement%20and%20Verification.htm" TargetMode="External"/><Relationship Id="rId33" Type="http://schemas.openxmlformats.org/officeDocument/2006/relationships/hyperlink" Target="HSUVModel_Release_11/HSUVModel/html/content/Requirements%20Derivation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SUVModel_Release_11/HSUVModel/html/content/PowerControlUnit%20Breakdown%20id=AMG60107%20version=003.htm" TargetMode="External"/><Relationship Id="rId20" Type="http://schemas.openxmlformats.org/officeDocument/2006/relationships/hyperlink" Target="content/documentation/_glvatNFUEd-fE-Wuhp3_Ng.htm" TargetMode="External"/><Relationship Id="rId29" Type="http://schemas.openxmlformats.org/officeDocument/2006/relationships/hyperlink" Target="HSUVModel_Release_11/HSUVModel/html/content/PowerSubsystem%20Breakdown%20id=AMG60104%20version=0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Doc.html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njwVQdFUEd-fE-Wuhp3_Ng.htm" TargetMode="External"/><Relationship Id="rId32" Type="http://schemas.openxmlformats.org/officeDocument/2006/relationships/hyperlink" Target="content/documentation/_njwZRNFUEd-fE-Wuhp3_Ng.htm" TargetMode="External"/><Relationship Id="rId5" Type="http://schemas.openxmlformats.org/officeDocument/2006/relationships/hyperlink" Target="HSUVModel_Release_11/HSUVModel/html/content/Alternative%201%20-%20Combined%20Motor%20Generator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1/HSUVModel/html/content/Automotive%20Domain%20Breakdown.htm" TargetMode="External"/><Relationship Id="rId28" Type="http://schemas.openxmlformats.org/officeDocument/2006/relationships/hyperlink" Target="content/documentation/_03L6P9FUEd-fE-Wuhp3_Ng.htm" TargetMode="External"/><Relationship Id="rId36" Type="http://schemas.openxmlformats.org/officeDocument/2006/relationships/hyperlink" Target="content/documentation/_njwWKdFUEd-fE-Wuhp3_Ng.htm" TargetMode="External"/><Relationship Id="rId10" Type="http://schemas.openxmlformats.org/officeDocument/2006/relationships/hyperlink" Target="HSUVModel_Release_11/HSUVModel/html/content/Alternative%201%20-%20Combined%20Motor%20Generator%20id=AMG60107%20version=002.htm" TargetMode="External"/><Relationship Id="rId19" Type="http://schemas.openxmlformats.org/officeDocument/2006/relationships/hyperlink" Target="HSUVModel_Release_11/HSUVModel/html/content/HSUV%20Specification.htm" TargetMode="External"/><Relationship Id="rId31" Type="http://schemas.openxmlformats.org/officeDocument/2006/relationships/hyperlink" Target="HSUVModel_Release_11/HSUVModel/html/content/PowerSubsystem%20Breakdown%20id=AMG60104%20version=002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1/HSUVModel/html/content/Fuel%20Flow%20Rate%20Determination.htm" TargetMode="External"/><Relationship Id="rId14" Type="http://schemas.openxmlformats.org/officeDocument/2006/relationships/hyperlink" Target="HSUVModel_Release_11/HSUVModel/html/content/Alternative%201%20-%20Combined%20Motor%20Generator%20id=AMG60107%20version=003.htm" TargetMode="External"/><Relationship Id="rId22" Type="http://schemas.openxmlformats.org/officeDocument/2006/relationships/hyperlink" Target="content/documentation/_njwXt9FUEd-fE-Wuhp3_Ng.htm" TargetMode="External"/><Relationship Id="rId27" Type="http://schemas.openxmlformats.org/officeDocument/2006/relationships/hyperlink" Target="HSUVModel_Release_11/HSUVModel/html/content/Operational%20Use%20Cases.htm" TargetMode="External"/><Relationship Id="rId30" Type="http://schemas.openxmlformats.org/officeDocument/2006/relationships/hyperlink" Target="content/documentation/_cQ_QUNfSEd-LMfra9Z_SJQ.htm" TargetMode="External"/><Relationship Id="rId35" Type="http://schemas.openxmlformats.org/officeDocument/2006/relationships/hyperlink" Target="HSUVModel_Release_11/HSUVModel/html/content/HybridSUV%20Breakdown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Example Change Scenario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by step discussion of how the requirements change scenario plays out in the example model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9F4BD-69D0-424A-8426-845CA0E3B1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1F537-EEBD-4ABE-8FF4-85A152F39E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 – Change Design to Meet Revised Requirements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Original change request remains open, related structure items must be fixed to meet the revised requirement</a:t>
            </a:r>
          </a:p>
          <a:p>
            <a:pPr lvl="1" eaLnBrk="1" hangingPunct="1"/>
            <a:r>
              <a:rPr lang="en-US" sz="1400" smtClean="0"/>
              <a:t>Follow the &lt;&lt;satisfy&gt;&gt; link from REQ-000144/A to find PowerSubsystem AMG60104/001, add it to the list of problem items on the change request, add the top level HybridSUV (AMG60112/001) item as reference</a:t>
            </a:r>
          </a:p>
          <a:p>
            <a:pPr lvl="1" eaLnBrk="1" hangingPunct="1"/>
            <a:r>
              <a:rPr lang="en-US" sz="1400" smtClean="0"/>
              <a:t>Revise released AMG60104/001 to version 002 and begin changes to meet new requirement</a:t>
            </a:r>
          </a:p>
          <a:p>
            <a:pPr lvl="1" eaLnBrk="1" hangingPunct="1"/>
            <a:r>
              <a:rPr lang="en-US" sz="1400" smtClean="0"/>
              <a:t>Create new versions of PowerControlUnit, FuelTankAssembly, ApplicationSoftware and Calibrations to meet new requirement</a:t>
            </a:r>
          </a:p>
          <a:p>
            <a:pPr lvl="2" eaLnBrk="1" hangingPunct="1"/>
            <a:r>
              <a:rPr lang="en-US" sz="11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/>
            <a:r>
              <a:rPr lang="en-US" sz="1100" smtClean="0"/>
              <a:t>Attach the revised versions as solution items</a:t>
            </a:r>
          </a:p>
          <a:p>
            <a:pPr lvl="2" eaLnBrk="1" hangingPunct="1"/>
            <a:r>
              <a:rPr lang="en-US" sz="11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 eaLnBrk="1" hangingPunct="1"/>
            <a:r>
              <a:rPr lang="en-US" sz="1400" smtClean="0"/>
              <a:t>Release all the new versions, replace original versions in AMG60104/002 and release it</a:t>
            </a:r>
          </a:p>
          <a:p>
            <a:pPr lvl="1" eaLnBrk="1" hangingPunct="1"/>
            <a:r>
              <a:rPr lang="en-US" sz="1400" smtClean="0"/>
              <a:t>Change top level HybridSUV assembly (context) to include new PowerSubsystem version and release it</a:t>
            </a:r>
          </a:p>
          <a:p>
            <a:pPr eaLnBrk="1" hangingPunct="1"/>
            <a:r>
              <a:rPr lang="en-US" sz="1800" smtClean="0"/>
              <a:t>Close the change request as complete</a:t>
            </a:r>
          </a:p>
          <a:p>
            <a:pPr lvl="1" eaLnBrk="1" hangingPunct="1"/>
            <a:r>
              <a:rPr lang="en-US" sz="14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61DC4-5AAE-4F24-A6D8-D5539AE4B75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BEFCB-2CF1-46C1-AD6A-A4AEA50072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TCE</a:t>
            </a: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6324600" y="609600"/>
            <a:ext cx="2514600" cy="533400"/>
          </a:xfrm>
          <a:prstGeom prst="wedgeRoundRectCallout">
            <a:avLst>
              <a:gd name="adj1" fmla="val -168685"/>
              <a:gd name="adj2" fmla="val 285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“Problem” = Affected items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6629400" y="1524000"/>
            <a:ext cx="2514600" cy="685800"/>
          </a:xfrm>
          <a:prstGeom prst="wedgeRoundRectCallout">
            <a:avLst>
              <a:gd name="adj1" fmla="val -147792"/>
              <a:gd name="adj2" fmla="val 12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Current context of the Implementation</a:t>
            </a:r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6781800" y="2362200"/>
            <a:ext cx="3352800" cy="685800"/>
          </a:xfrm>
          <a:prstGeom prst="wedgeRoundRectCallout">
            <a:avLst>
              <a:gd name="adj1" fmla="val -44222"/>
              <a:gd name="adj2" fmla="val 5787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 to tie AMG60104/001 to AKY251614/001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3 – Change Requirements to add Variant for EU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Marketing opens change request</a:t>
            </a:r>
          </a:p>
          <a:p>
            <a:pPr lvl="1" eaLnBrk="1" hangingPunct="1"/>
            <a:r>
              <a:rPr lang="en-US" sz="1600" smtClean="0"/>
              <a:t>Need to change vehicle to meet 2016 ULEV standards in two different markets, US and EU, using two variants</a:t>
            </a:r>
          </a:p>
          <a:p>
            <a:pPr lvl="1" eaLnBrk="1" hangingPunct="1"/>
            <a:r>
              <a:rPr lang="en-US" sz="1600" smtClean="0"/>
              <a:t>Change request has problem item REQ-000144/B attached</a:t>
            </a:r>
          </a:p>
          <a:p>
            <a:pPr lvl="1" eaLnBrk="1" hangingPunct="1"/>
            <a:r>
              <a:rPr lang="en-US" sz="1600" smtClean="0"/>
              <a:t>Change request has reference item AKY251614/002 attached (this is the context, configuration options are to be added in this step)</a:t>
            </a:r>
          </a:p>
          <a:p>
            <a:pPr eaLnBrk="1" hangingPunct="1"/>
            <a:r>
              <a:rPr lang="en-US" sz="1800" smtClean="0"/>
              <a:t>Released REQ-000144/B is OK as written so no change</a:t>
            </a:r>
          </a:p>
          <a:p>
            <a:pPr eaLnBrk="1" hangingPunct="1"/>
            <a:r>
              <a:rPr lang="en-US" sz="1800" smtClean="0"/>
              <a:t>The next higher assembly (REQ-000181/B) must be revised to add the variant expression on the two instances of the REQ-000144/B requirement, one for each of US and EU markets</a:t>
            </a:r>
          </a:p>
          <a:p>
            <a:pPr lvl="1" eaLnBrk="1" hangingPunct="1"/>
            <a:r>
              <a:rPr lang="en-US" sz="1600" smtClean="0"/>
              <a:t>The top level of the requirements tree must be revised to include the new variant enabled REQ-000181/C, and should be setup to expose the US or EU region option to be set at the top level (AKY251614)</a:t>
            </a:r>
          </a:p>
          <a:p>
            <a:pPr eaLnBrk="1" hangingPunct="1"/>
            <a:r>
              <a:rPr lang="en-US" sz="1800" smtClean="0"/>
              <a:t>Postcondition – Released requirements context now has AKY251614/003 and REQ-000181/C, rest are not changed.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0A0C-AC9D-49B8-89D2-FCBF0F4DB9D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D81D3-877A-427B-A4CA-CFA05DD573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4 – Change Design to Meet Revised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NOTE: This change request cannot be cleanly handled with current </a:t>
            </a:r>
            <a:r>
              <a:rPr lang="en-US" sz="1400" dirty="0" err="1" smtClean="0"/>
              <a:t>Teamcenter</a:t>
            </a:r>
            <a:r>
              <a:rPr lang="en-US" sz="1400" dirty="0" smtClean="0"/>
              <a:t> (v8.3.0.3), the links are not in context of the usage so there cannot be two different destination items based on the variant of REQ-000144/B selected</a:t>
            </a:r>
          </a:p>
          <a:p>
            <a:pPr eaLnBrk="1" hangingPunct="1">
              <a:defRPr/>
            </a:pPr>
            <a:r>
              <a:rPr lang="en-US" sz="1400" dirty="0" smtClean="0"/>
              <a:t>Original change request remains open, related structure items must be fixed to meet the revised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Follow the &lt;&lt;satisfy&gt;&gt; link from REQ-000144/B to find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AMG60104/001, add it to the list of problem items on the change request, add the top level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(AMG60112/001) item as reference</a:t>
            </a:r>
          </a:p>
          <a:p>
            <a:pPr lvl="1" eaLnBrk="1" hangingPunct="1">
              <a:defRPr/>
            </a:pPr>
            <a:r>
              <a:rPr lang="en-US" sz="1200" dirty="0" smtClean="0"/>
              <a:t>Revise released AMG60104/001 to version 002 and begin changes to meet new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Create new versions of </a:t>
            </a:r>
            <a:r>
              <a:rPr lang="en-US" sz="1200" dirty="0" err="1" smtClean="0"/>
              <a:t>PowerControlUnit</a:t>
            </a:r>
            <a:r>
              <a:rPr lang="en-US" sz="1200" dirty="0" smtClean="0"/>
              <a:t>, </a:t>
            </a:r>
            <a:r>
              <a:rPr lang="en-US" sz="1200" dirty="0" err="1" smtClean="0"/>
              <a:t>ApplicationSoftware</a:t>
            </a:r>
            <a:r>
              <a:rPr lang="en-US" sz="1200" dirty="0" smtClean="0"/>
              <a:t> and Calibrations to meet new requirement</a:t>
            </a:r>
          </a:p>
          <a:p>
            <a:pPr lvl="2" eaLnBrk="1" hangingPunct="1">
              <a:defRPr/>
            </a:pPr>
            <a:r>
              <a:rPr lang="en-US" sz="1050" dirty="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>
              <a:defRPr/>
            </a:pPr>
            <a:r>
              <a:rPr lang="en-US" sz="1050" dirty="0" smtClean="0"/>
              <a:t>Attach the revised versions as solution items</a:t>
            </a:r>
          </a:p>
          <a:p>
            <a:pPr lvl="2" eaLnBrk="1" hangingPunct="1">
              <a:defRPr/>
            </a:pPr>
            <a:r>
              <a:rPr lang="en-US" sz="1050" dirty="0" smtClean="0"/>
              <a:t>To simulate the capability to have links in context of a view, we need to create same options and variant expressions here as in the requirements tree to allow the configuration to make correct selections</a:t>
            </a:r>
          </a:p>
          <a:p>
            <a:pPr lvl="1" eaLnBrk="1" hangingPunct="1">
              <a:defRPr/>
            </a:pPr>
            <a:r>
              <a:rPr lang="en-US" sz="1200" dirty="0" smtClean="0"/>
              <a:t>Release all the new versions, replace original versions in AMG60104/003 and release it</a:t>
            </a:r>
            <a:endParaRPr lang="en-US" sz="800" dirty="0" smtClean="0"/>
          </a:p>
          <a:p>
            <a:pPr lvl="1" eaLnBrk="1" hangingPunct="1">
              <a:defRPr/>
            </a:pPr>
            <a:r>
              <a:rPr lang="en-US" sz="1200" dirty="0" smtClean="0"/>
              <a:t>Change top level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assembly (context) to include new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version and release it</a:t>
            </a:r>
          </a:p>
          <a:p>
            <a:pPr eaLnBrk="1" hangingPunct="1">
              <a:defRPr/>
            </a:pPr>
            <a:r>
              <a:rPr lang="en-US" sz="1600" dirty="0" smtClean="0"/>
              <a:t>Close the change request as complete</a:t>
            </a:r>
          </a:p>
          <a:p>
            <a:pPr lvl="1" eaLnBrk="1" hangingPunct="1">
              <a:defRPr/>
            </a:pPr>
            <a:r>
              <a:rPr lang="en-US" sz="1200" dirty="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33D80-2DE8-4BE8-A786-2B214CA51AA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33360-49AB-4D8C-8CF8-7C188D7030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Configuration Capabilities of the Model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Revision Effectivity</a:t>
            </a:r>
          </a:p>
          <a:p>
            <a:pPr lvl="1" eaLnBrk="1" hangingPunct="1"/>
            <a:r>
              <a:rPr lang="en-US" sz="2000" smtClean="0"/>
              <a:t>In process while a change is taking place, part of the model is in a state of change, other parts are in released state</a:t>
            </a:r>
          </a:p>
          <a:p>
            <a:pPr lvl="1" eaLnBrk="1" hangingPunct="1"/>
            <a:r>
              <a:rPr lang="en-US" sz="2000" smtClean="0"/>
              <a:t>Revision effectivity can return both the current working version of the complete model as well as the currently released version of the model</a:t>
            </a:r>
          </a:p>
          <a:p>
            <a:pPr eaLnBrk="1" hangingPunct="1"/>
            <a:r>
              <a:rPr lang="en-US" sz="2400" smtClean="0"/>
              <a:t>Variant Effectivity</a:t>
            </a:r>
          </a:p>
          <a:p>
            <a:pPr lvl="1" eaLnBrk="1" hangingPunct="1"/>
            <a:r>
              <a:rPr lang="en-US" sz="2000" smtClean="0"/>
              <a:t>Variant effectivity can return the model configured to represent either the US variant or the EU variant</a:t>
            </a:r>
          </a:p>
          <a:p>
            <a:pPr eaLnBrk="1" hangingPunct="1"/>
            <a:r>
              <a:rPr lang="en-US" sz="2800" smtClean="0"/>
              <a:t>Baselines</a:t>
            </a:r>
          </a:p>
          <a:p>
            <a:pPr lvl="1" eaLnBrk="1" hangingPunct="1"/>
            <a:r>
              <a:rPr lang="en-US" sz="2000" smtClean="0"/>
              <a:t>A baseline in PLM is a special locked (released) version that cannot be further changed (a “stubbed branch”)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25FAA-0FAF-42FD-B5B8-33466A0A92D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CF4B6-8B69-4523-B741-B82282164D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goal of this activity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To illustrate how the PLM Context is defined within a tool and PLM Reference Model today and how carried today by ALM tool and the current Specs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Storyboard idea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Tells the story from the CR being raised (in some tool(s)) to the Scenario #1 being completed (in some tool(s))</a:t>
            </a:r>
          </a:p>
          <a:p>
            <a:r>
              <a:rPr lang="en-GB" smtClean="0"/>
              <a:t>Narrative </a:t>
            </a:r>
          </a:p>
          <a:p>
            <a:r>
              <a:rPr lang="en-GB" smtClean="0"/>
              <a:t>Tool screen shots (or mock ups)</a:t>
            </a:r>
          </a:p>
          <a:p>
            <a:r>
              <a:rPr lang="en-GB" smtClean="0"/>
              <a:t>PLM Reference model highlights</a:t>
            </a:r>
            <a:endParaRPr lang="en-US" smtClean="0"/>
          </a:p>
        </p:txBody>
      </p:sp>
      <p:sp>
        <p:nvSpPr>
          <p:cNvPr id="15363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DE68A-4FCF-46CC-96E5-0060DCA446B8}" type="datetime1">
              <a:rPr lang="en-US" sz="1000">
                <a:latin typeface="+mn-lt"/>
                <a:cs typeface="+mn-cs"/>
              </a:rPr>
              <a:pPr>
                <a:defRPr/>
              </a:pPr>
              <a:t>2/1/2011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ED3DD6B-98B4-4B93-8E91-AD6CCF0F4F47}" type="slidenum">
              <a:rPr lang="en-US" sz="10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400" smtClean="0"/>
              <a:t>Mock up – Tools and Reference model</a:t>
            </a:r>
            <a:endParaRPr lang="en-US" sz="3400" smtClean="0"/>
          </a:p>
        </p:txBody>
      </p:sp>
      <p:sp>
        <p:nvSpPr>
          <p:cNvPr id="15363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DE68A-4FCF-46CC-96E5-0060DCA446B8}" type="datetime1">
              <a:rPr lang="en-US" sz="1000">
                <a:latin typeface="+mn-lt"/>
                <a:cs typeface="+mn-cs"/>
              </a:rPr>
              <a:pPr>
                <a:defRPr/>
              </a:pPr>
              <a:t>2/1/2011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187450" y="1800225"/>
            <a:ext cx="1295400" cy="5032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Product </a:t>
            </a:r>
          </a:p>
          <a:p>
            <a:pPr algn="ctr"/>
            <a:r>
              <a:rPr lang="en-GB"/>
              <a:t>question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771775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PLM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899" name="AutoShape 11"/>
          <p:cNvCxnSpPr>
            <a:cxnSpLocks noChangeShapeType="1"/>
            <a:stCxn id="37907" idx="6"/>
            <a:endCxn id="37896" idx="1"/>
          </p:cNvCxnSpPr>
          <p:nvPr/>
        </p:nvCxnSpPr>
        <p:spPr bwMode="auto">
          <a:xfrm>
            <a:off x="827088" y="2052638"/>
            <a:ext cx="360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00" name="AutoShape 12"/>
          <p:cNvCxnSpPr>
            <a:cxnSpLocks noChangeShapeType="1"/>
            <a:stCxn id="37896" idx="3"/>
            <a:endCxn id="37897" idx="1"/>
          </p:cNvCxnSpPr>
          <p:nvPr/>
        </p:nvCxnSpPr>
        <p:spPr bwMode="auto">
          <a:xfrm>
            <a:off x="2482850" y="2052638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01" name="AutoShape 13"/>
          <p:cNvCxnSpPr>
            <a:cxnSpLocks noChangeShapeType="1"/>
            <a:stCxn id="37896" idx="2"/>
            <a:endCxn id="37902" idx="1"/>
          </p:cNvCxnSpPr>
          <p:nvPr/>
        </p:nvCxnSpPr>
        <p:spPr bwMode="auto">
          <a:xfrm rot="5400000" flipH="1" flipV="1">
            <a:off x="3342481" y="545307"/>
            <a:ext cx="250825" cy="3265488"/>
          </a:xfrm>
          <a:prstGeom prst="bentConnector4">
            <a:avLst>
              <a:gd name="adj1" fmla="val -90505"/>
              <a:gd name="adj2" fmla="val 852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100638" y="1800225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PLM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903" name="AutoShape 15"/>
          <p:cNvCxnSpPr>
            <a:cxnSpLocks noChangeShapeType="1"/>
            <a:stCxn id="37897" idx="3"/>
            <a:endCxn id="37902" idx="1"/>
          </p:cNvCxnSpPr>
          <p:nvPr/>
        </p:nvCxnSpPr>
        <p:spPr bwMode="auto">
          <a:xfrm>
            <a:off x="3995738" y="2052638"/>
            <a:ext cx="1104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100638" y="3622675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ALM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906" name="AutoShape 18"/>
          <p:cNvCxnSpPr>
            <a:cxnSpLocks noChangeShapeType="1"/>
            <a:stCxn id="37902" idx="2"/>
            <a:endCxn id="37905" idx="0"/>
          </p:cNvCxnSpPr>
          <p:nvPr/>
        </p:nvCxnSpPr>
        <p:spPr bwMode="auto">
          <a:xfrm rot="5400000">
            <a:off x="5054600" y="2963863"/>
            <a:ext cx="1317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8316913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12" name="AutoShape 24"/>
          <p:cNvCxnSpPr>
            <a:cxnSpLocks noChangeShapeType="1"/>
            <a:stCxn id="37905" idx="3"/>
            <a:endCxn id="37911" idx="2"/>
          </p:cNvCxnSpPr>
          <p:nvPr/>
        </p:nvCxnSpPr>
        <p:spPr bwMode="auto">
          <a:xfrm>
            <a:off x="6324600" y="3875088"/>
            <a:ext cx="1992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15" name="AutoShape 27"/>
          <p:cNvCxnSpPr>
            <a:cxnSpLocks noChangeShapeType="1"/>
            <a:stCxn id="37902" idx="3"/>
            <a:endCxn id="37914" idx="2"/>
          </p:cNvCxnSpPr>
          <p:nvPr/>
        </p:nvCxnSpPr>
        <p:spPr bwMode="auto">
          <a:xfrm>
            <a:off x="6324600" y="2052638"/>
            <a:ext cx="19192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908175" y="23764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Y</a:t>
            </a:r>
          </a:p>
        </p:txBody>
      </p:sp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1076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1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838200"/>
            <a:ext cx="10668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838200"/>
            <a:ext cx="12144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2101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3352800" y="4953000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Pre-example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248400" y="49530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Post-example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flipH="1">
            <a:off x="4419600" y="4038600"/>
            <a:ext cx="5334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6400800" y="4114800"/>
            <a:ext cx="5334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model including requirements and structure elements exists</a:t>
            </a:r>
          </a:p>
          <a:p>
            <a:pPr eaLnBrk="1" hangingPunct="1"/>
            <a:r>
              <a:rPr lang="en-US" smtClean="0"/>
              <a:t>Model elements are at initial versions</a:t>
            </a:r>
          </a:p>
          <a:p>
            <a:pPr eaLnBrk="1" hangingPunct="1"/>
            <a:r>
              <a:rPr lang="en-US" smtClean="0"/>
              <a:t>Model is fully “released”</a:t>
            </a:r>
          </a:p>
          <a:p>
            <a:pPr lvl="1" eaLnBrk="1" hangingPunct="1"/>
            <a:r>
              <a:rPr lang="en-US" smtClean="0"/>
              <a:t>Locked so no edits can be done without creating a new version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DE68A-4FCF-46CC-96E5-0060DCA446B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AD35E-3DBB-4CBA-9E3B-4C8D035E73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AutomotiveDomain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HybridSUV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6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8"/>
                <a:hlinkMouseOver r:id="rId6"/>
              </a:rPr>
              <a:t>PowerSubsystem Fuel Flow Definition</a:t>
            </a:r>
            <a:r>
              <a:rPr lang="en-GB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19"/>
                <a:hlinkMouseOver r:id="rId20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1"/>
                <a:hlinkMouseOver r:id="rId22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3"/>
                <a:hlinkMouseOver r:id="rId24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5"/>
                <a:hlinkMouseOver r:id="rId26"/>
              </a:rPr>
              <a:t>Acceleration Requirement Refinement and Verification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7"/>
                <a:hlinkMouseOver r:id="rId28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9"/>
                <a:hlinkMouseOver r:id="rId30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1"/>
                <a:hlinkMouseOver r:id="rId32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3"/>
                <a:hlinkMouseOver r:id="rId34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5"/>
                <a:hlinkMouseOver r:id="rId36"/>
              </a:rPr>
              <a:t>HybridSUV Breakdown</a:t>
            </a:r>
            <a:r>
              <a:rPr lang="en-GB" sz="15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Working notes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 – Change Requirements to 2016 ULEV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Marketing opens change request</a:t>
            </a:r>
          </a:p>
          <a:p>
            <a:pPr lvl="1" eaLnBrk="1" hangingPunct="1"/>
            <a:r>
              <a:rPr lang="en-US" sz="1800" smtClean="0"/>
              <a:t>Need to change vehicle to meet 2016 ULEV standards</a:t>
            </a:r>
          </a:p>
          <a:p>
            <a:pPr lvl="1" eaLnBrk="1" hangingPunct="1"/>
            <a:r>
              <a:rPr lang="en-US" sz="1800" smtClean="0"/>
              <a:t>Change request has problem item REQ-000144/A attached</a:t>
            </a:r>
          </a:p>
          <a:p>
            <a:pPr lvl="1" eaLnBrk="1" hangingPunct="1"/>
            <a:r>
              <a:rPr lang="en-US" sz="1800" smtClean="0"/>
              <a:t>Change request has reference item AKY251614/001 attached (this is the context, unconfigured for this step)</a:t>
            </a:r>
          </a:p>
          <a:p>
            <a:pPr eaLnBrk="1" hangingPunct="1"/>
            <a:r>
              <a:rPr lang="en-US" sz="2000" smtClean="0"/>
              <a:t>Released REQ-000144/A is </a:t>
            </a:r>
            <a:r>
              <a:rPr lang="en-US" sz="2000" u="sng" smtClean="0"/>
              <a:t>revise</a:t>
            </a:r>
            <a:r>
              <a:rPr lang="en-US" sz="2000" smtClean="0"/>
              <a:t>d to begin work on version “B”</a:t>
            </a:r>
          </a:p>
          <a:p>
            <a:pPr eaLnBrk="1" hangingPunct="1"/>
            <a:r>
              <a:rPr lang="en-US" sz="2000" smtClean="0"/>
              <a:t>When version “B” is finished it is released, then next higher assembly (REQ-000181/A) is revised to include this new version, and released</a:t>
            </a:r>
          </a:p>
          <a:p>
            <a:pPr lvl="1" eaLnBrk="1" hangingPunct="1"/>
            <a:r>
              <a:rPr lang="en-US" sz="1800" smtClean="0"/>
              <a:t>Same sequence for each level to the top of the requirements tree (AKY251614/001)</a:t>
            </a:r>
          </a:p>
          <a:p>
            <a:pPr lvl="1" eaLnBrk="1" hangingPunct="1"/>
            <a:r>
              <a:rPr lang="en-US" sz="1800" smtClean="0"/>
              <a:t>Becomes /002 from the change</a:t>
            </a:r>
          </a:p>
          <a:p>
            <a:pPr eaLnBrk="1" hangingPunct="1"/>
            <a:r>
              <a:rPr lang="en-US" sz="2000" smtClean="0"/>
              <a:t>Postcondition – Released requirements context now has AKY251614/002, REQ-000181/B, REQ-000144/B, rest are not changed.</a:t>
            </a:r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82D315-C1F2-43EC-9CEB-E7EE30DF821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79BCF-E261-4BFD-8467-0A72C647C5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TCE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5791200" y="609600"/>
            <a:ext cx="2514600" cy="533400"/>
          </a:xfrm>
          <a:prstGeom prst="wedgeRoundRectCallout">
            <a:avLst>
              <a:gd name="adj1" fmla="val -49810"/>
              <a:gd name="adj2" fmla="val 2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TCE REQ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6781800" y="1219200"/>
            <a:ext cx="2514600" cy="457200"/>
          </a:xfrm>
          <a:prstGeom prst="wedgeRoundRectCallout">
            <a:avLst>
              <a:gd name="adj1" fmla="val -42296"/>
              <a:gd name="adj2" fmla="val 2836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</a:t>
            </a: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-1905000" y="2514600"/>
            <a:ext cx="2514600" cy="533400"/>
          </a:xfrm>
          <a:prstGeom prst="wedgeRoundRectCallout">
            <a:avLst>
              <a:gd name="adj1" fmla="val 48801"/>
              <a:gd name="adj2" fmla="val 15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Requirements change occurs here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228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-1828800" y="5334000"/>
            <a:ext cx="2514600" cy="533400"/>
          </a:xfrm>
          <a:prstGeom prst="wedgeRoundRectCallout">
            <a:avLst>
              <a:gd name="adj1" fmla="val 65278"/>
              <a:gd name="adj2" fmla="val -2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144 is a child of 181</a:t>
            </a:r>
          </a:p>
        </p:txBody>
      </p:sp>
      <p:sp>
        <p:nvSpPr>
          <p:cNvPr id="18444" name="AutoShape 13"/>
          <p:cNvSpPr>
            <a:spLocks noChangeArrowheads="1"/>
          </p:cNvSpPr>
          <p:nvPr/>
        </p:nvSpPr>
        <p:spPr bwMode="auto">
          <a:xfrm>
            <a:off x="7543800" y="3429000"/>
            <a:ext cx="2514600" cy="533400"/>
          </a:xfrm>
          <a:prstGeom prst="wedgeRoundRectCallout">
            <a:avLst>
              <a:gd name="adj1" fmla="val -91162"/>
              <a:gd name="adj2" fmla="val -147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/001 Version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/>
            <a:r>
              <a:rPr lang="en-GB" smtClean="0"/>
              <a:t>Pre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76800" y="1752600"/>
            <a:ext cx="358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Post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Diagram as-is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2700"/>
              <a:t>Increment of versions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B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002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(Cant show easily in the diagram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(Properties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000"/>
              <a:t>Cant  be displayed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657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working_18012011</Template>
  <TotalTime>233</TotalTime>
  <Words>1147</Words>
  <Application>Microsoft Office PowerPoint</Application>
  <PresentationFormat>On-screen Show (4:3)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Watermark</vt:lpstr>
      <vt:lpstr>Watermark</vt:lpstr>
      <vt:lpstr>HSUV Example Change Scenario</vt:lpstr>
      <vt:lpstr>The goal of this activity</vt:lpstr>
      <vt:lpstr>Storyboard idea</vt:lpstr>
      <vt:lpstr>Mock up – Tools and Reference model</vt:lpstr>
      <vt:lpstr>Preconditions</vt:lpstr>
      <vt:lpstr>PLM reference model</vt:lpstr>
      <vt:lpstr>Working notes</vt:lpstr>
      <vt:lpstr>Step 1 – Change Requirements to 2016 ULEV</vt:lpstr>
      <vt:lpstr>Slide 9</vt:lpstr>
      <vt:lpstr>Step 2 – Change Design to Meet Revised Requirements</vt:lpstr>
      <vt:lpstr>Step 3 – Change Requirements to add Variant for EU</vt:lpstr>
      <vt:lpstr>Step 4 – Change Design to Meet Revised Requirements</vt:lpstr>
      <vt:lpstr>Key Configuration Capabilities of the Model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HSUV Example Change Scenario</dc:title>
  <dc:creator>hz0wyg-e</dc:creator>
  <cp:lastModifiedBy>Gray Bachelor</cp:lastModifiedBy>
  <cp:revision>27</cp:revision>
  <dcterms:created xsi:type="dcterms:W3CDTF">2011-01-24T20:17:15Z</dcterms:created>
  <dcterms:modified xsi:type="dcterms:W3CDTF">2011-02-01T15:53:16Z</dcterms:modified>
</cp:coreProperties>
</file>