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081750" cy="25563513"/>
  <p:notesSz cx="6858000" cy="9144000"/>
  <p:defaultTextStyle>
    <a:defPPr>
      <a:defRPr lang="en-US"/>
    </a:defPPr>
    <a:lvl1pPr marL="0" algn="l" defTabSz="255108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1pPr>
    <a:lvl2pPr marL="1275542" algn="l" defTabSz="255108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2pPr>
    <a:lvl3pPr marL="2551085" algn="l" defTabSz="255108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3pPr>
    <a:lvl4pPr marL="3826627" algn="l" defTabSz="255108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4pPr>
    <a:lvl5pPr marL="5102169" algn="l" defTabSz="255108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5pPr>
    <a:lvl6pPr marL="6377711" algn="l" defTabSz="255108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6pPr>
    <a:lvl7pPr marL="7653254" algn="l" defTabSz="255108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7pPr>
    <a:lvl8pPr marL="8928796" algn="l" defTabSz="255108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8pPr>
    <a:lvl9pPr marL="10204338" algn="l" defTabSz="255108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1878" y="1290"/>
      </p:cViewPr>
      <p:guideLst>
        <p:guide orient="horz" pos="8052"/>
        <p:guide pos="60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B73DD2-1BF4-4496-A540-0BF6EBCCF629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CE7CC90-9C2C-4CFA-AC86-DF3008C443C1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3200" dirty="0" smtClean="0"/>
            <a:t>Foundational technology for integration</a:t>
          </a:r>
          <a:endParaRPr lang="en-US" sz="3200" dirty="0"/>
        </a:p>
      </dgm:t>
    </dgm:pt>
    <dgm:pt modelId="{7910D3E6-F772-4F3B-AFEA-FA35ED82E688}" type="parTrans" cxnId="{9118AE22-8130-4C54-BB5F-82F8187FB906}">
      <dgm:prSet/>
      <dgm:spPr/>
      <dgm:t>
        <a:bodyPr/>
        <a:lstStyle/>
        <a:p>
          <a:endParaRPr lang="en-US" sz="3200"/>
        </a:p>
      </dgm:t>
    </dgm:pt>
    <dgm:pt modelId="{1A609DA6-7F83-496E-BA5E-8B4F80EA786B}" type="sibTrans" cxnId="{9118AE22-8130-4C54-BB5F-82F8187FB906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 sz="3200"/>
        </a:p>
      </dgm:t>
    </dgm:pt>
    <dgm:pt modelId="{24CDF72B-E606-4E0B-9F8D-D3930C44CCF8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3200" dirty="0" smtClean="0"/>
            <a:t>The household name for integrations</a:t>
          </a:r>
          <a:endParaRPr lang="en-US" sz="3200" dirty="0"/>
        </a:p>
      </dgm:t>
    </dgm:pt>
    <dgm:pt modelId="{F21125CD-DC6A-4D58-AFBE-1BF51A3FC33A}" type="parTrans" cxnId="{B66EAEFE-6F7C-4FA1-B77E-F6EC18D04471}">
      <dgm:prSet/>
      <dgm:spPr/>
      <dgm:t>
        <a:bodyPr/>
        <a:lstStyle/>
        <a:p>
          <a:endParaRPr lang="en-US" sz="3200"/>
        </a:p>
      </dgm:t>
    </dgm:pt>
    <dgm:pt modelId="{208D63AA-0B3B-4F43-ADBD-D87B37684B02}" type="sibTrans" cxnId="{B66EAEFE-6F7C-4FA1-B77E-F6EC18D04471}">
      <dgm:prSet/>
      <dgm:spPr/>
      <dgm:t>
        <a:bodyPr/>
        <a:lstStyle/>
        <a:p>
          <a:endParaRPr lang="en-US" sz="3200"/>
        </a:p>
      </dgm:t>
    </dgm:pt>
    <dgm:pt modelId="{49EE9B1D-3C8A-4AAE-8E11-F545812821DB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3200" dirty="0" smtClean="0"/>
            <a:t>Natural choice for standardizing loosely-coupled integrations in new domains</a:t>
          </a:r>
          <a:endParaRPr lang="en-US" sz="3200" dirty="0"/>
        </a:p>
      </dgm:t>
    </dgm:pt>
    <dgm:pt modelId="{62EFB74C-B191-4567-AB01-2C4A35C94AF7}" type="parTrans" cxnId="{4DC92F7E-D929-47A8-90AF-2F0DC3258952}">
      <dgm:prSet/>
      <dgm:spPr/>
      <dgm:t>
        <a:bodyPr/>
        <a:lstStyle/>
        <a:p>
          <a:endParaRPr lang="en-US" sz="3200"/>
        </a:p>
      </dgm:t>
    </dgm:pt>
    <dgm:pt modelId="{D0799593-E58A-4689-AB0F-976CBF23F089}" type="sibTrans" cxnId="{4DC92F7E-D929-47A8-90AF-2F0DC3258952}">
      <dgm:prSet/>
      <dgm:spPr/>
      <dgm:t>
        <a:bodyPr/>
        <a:lstStyle/>
        <a:p>
          <a:endParaRPr lang="en-US" sz="3200"/>
        </a:p>
      </dgm:t>
    </dgm:pt>
    <dgm:pt modelId="{CF9D1462-59E8-46B3-8CBD-41E8BF60D749}" type="pres">
      <dgm:prSet presAssocID="{2CB73DD2-1BF4-4496-A540-0BF6EBCCF62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FBF7AA6-D819-48CD-9ED6-12536E282161}" type="pres">
      <dgm:prSet presAssocID="{2CB73DD2-1BF4-4496-A540-0BF6EBCCF629}" presName="Name1" presStyleCnt="0"/>
      <dgm:spPr/>
      <dgm:t>
        <a:bodyPr/>
        <a:lstStyle/>
        <a:p>
          <a:endParaRPr lang="en-US"/>
        </a:p>
      </dgm:t>
    </dgm:pt>
    <dgm:pt modelId="{5CC10985-15DB-454F-8095-A738CC0CAB78}" type="pres">
      <dgm:prSet presAssocID="{2CB73DD2-1BF4-4496-A540-0BF6EBCCF629}" presName="cycle" presStyleCnt="0"/>
      <dgm:spPr/>
      <dgm:t>
        <a:bodyPr/>
        <a:lstStyle/>
        <a:p>
          <a:endParaRPr lang="en-US"/>
        </a:p>
      </dgm:t>
    </dgm:pt>
    <dgm:pt modelId="{D87E5C6F-2CA3-420D-BEB8-3FBCB9B635E0}" type="pres">
      <dgm:prSet presAssocID="{2CB73DD2-1BF4-4496-A540-0BF6EBCCF629}" presName="srcNode" presStyleLbl="node1" presStyleIdx="0" presStyleCnt="3"/>
      <dgm:spPr/>
      <dgm:t>
        <a:bodyPr/>
        <a:lstStyle/>
        <a:p>
          <a:endParaRPr lang="en-US"/>
        </a:p>
      </dgm:t>
    </dgm:pt>
    <dgm:pt modelId="{EFDC2A90-F835-4441-89B7-345147F56A76}" type="pres">
      <dgm:prSet presAssocID="{2CB73DD2-1BF4-4496-A540-0BF6EBCCF629}" presName="conn" presStyleLbl="parChTrans1D2" presStyleIdx="0" presStyleCnt="1"/>
      <dgm:spPr/>
      <dgm:t>
        <a:bodyPr/>
        <a:lstStyle/>
        <a:p>
          <a:endParaRPr lang="en-US"/>
        </a:p>
      </dgm:t>
    </dgm:pt>
    <dgm:pt modelId="{0A998DD5-9FFB-49D3-860F-997C96097144}" type="pres">
      <dgm:prSet presAssocID="{2CB73DD2-1BF4-4496-A540-0BF6EBCCF629}" presName="extraNode" presStyleLbl="node1" presStyleIdx="0" presStyleCnt="3"/>
      <dgm:spPr/>
      <dgm:t>
        <a:bodyPr/>
        <a:lstStyle/>
        <a:p>
          <a:endParaRPr lang="en-US"/>
        </a:p>
      </dgm:t>
    </dgm:pt>
    <dgm:pt modelId="{4FA5816F-91A5-423B-BF08-442C13B11792}" type="pres">
      <dgm:prSet presAssocID="{2CB73DD2-1BF4-4496-A540-0BF6EBCCF629}" presName="dstNode" presStyleLbl="node1" presStyleIdx="0" presStyleCnt="3"/>
      <dgm:spPr/>
      <dgm:t>
        <a:bodyPr/>
        <a:lstStyle/>
        <a:p>
          <a:endParaRPr lang="en-US"/>
        </a:p>
      </dgm:t>
    </dgm:pt>
    <dgm:pt modelId="{6D32A251-26C3-4F18-A88F-D124846F6A3E}" type="pres">
      <dgm:prSet presAssocID="{CCE7CC90-9C2C-4CFA-AC86-DF3008C443C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6296C7-4664-42B4-BB25-4D17DABB6FAD}" type="pres">
      <dgm:prSet presAssocID="{CCE7CC90-9C2C-4CFA-AC86-DF3008C443C1}" presName="accent_1" presStyleCnt="0"/>
      <dgm:spPr/>
      <dgm:t>
        <a:bodyPr/>
        <a:lstStyle/>
        <a:p>
          <a:endParaRPr lang="en-US"/>
        </a:p>
      </dgm:t>
    </dgm:pt>
    <dgm:pt modelId="{F3D99BCD-FD16-44A6-A64C-6157536C4C84}" type="pres">
      <dgm:prSet presAssocID="{CCE7CC90-9C2C-4CFA-AC86-DF3008C443C1}" presName="accentRepeatNode" presStyleLbl="solidFgAcc1" presStyleIdx="0" presStyleCnt="3"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FF900B77-55D7-43EA-80C7-800D73405571}" type="pres">
      <dgm:prSet presAssocID="{24CDF72B-E606-4E0B-9F8D-D3930C44CCF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38F577-317D-4209-AD12-59DB2569E8E7}" type="pres">
      <dgm:prSet presAssocID="{24CDF72B-E606-4E0B-9F8D-D3930C44CCF8}" presName="accent_2" presStyleCnt="0"/>
      <dgm:spPr/>
      <dgm:t>
        <a:bodyPr/>
        <a:lstStyle/>
        <a:p>
          <a:endParaRPr lang="en-US"/>
        </a:p>
      </dgm:t>
    </dgm:pt>
    <dgm:pt modelId="{081859D3-2F8E-46B0-8670-7FAD04D2600C}" type="pres">
      <dgm:prSet presAssocID="{24CDF72B-E606-4E0B-9F8D-D3930C44CCF8}" presName="accentRepeatNode" presStyleLbl="solidFgAcc1" presStyleIdx="1" presStyleCnt="3"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0B2C3388-B45D-4864-B89A-C4D36FF06860}" type="pres">
      <dgm:prSet presAssocID="{49EE9B1D-3C8A-4AAE-8E11-F545812821D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949FDC-1905-4E66-BBF6-A5A06B69F827}" type="pres">
      <dgm:prSet presAssocID="{49EE9B1D-3C8A-4AAE-8E11-F545812821DB}" presName="accent_3" presStyleCnt="0"/>
      <dgm:spPr/>
      <dgm:t>
        <a:bodyPr/>
        <a:lstStyle/>
        <a:p>
          <a:endParaRPr lang="en-US"/>
        </a:p>
      </dgm:t>
    </dgm:pt>
    <dgm:pt modelId="{38F42EBF-5682-422F-9255-6D079FA48A8F}" type="pres">
      <dgm:prSet presAssocID="{49EE9B1D-3C8A-4AAE-8E11-F545812821DB}" presName="accentRepeatNode" presStyleLbl="solidFgAcc1" presStyleIdx="2" presStyleCnt="3"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</dgm:ptLst>
  <dgm:cxnLst>
    <dgm:cxn modelId="{F3A1FEF6-233A-48FA-AEB8-EB6EF7EE3434}" type="presOf" srcId="{CCE7CC90-9C2C-4CFA-AC86-DF3008C443C1}" destId="{6D32A251-26C3-4F18-A88F-D124846F6A3E}" srcOrd="0" destOrd="0" presId="urn:microsoft.com/office/officeart/2008/layout/VerticalCurvedList"/>
    <dgm:cxn modelId="{749D8490-069C-4803-A1B1-FEFBDEB2B7F7}" type="presOf" srcId="{49EE9B1D-3C8A-4AAE-8E11-F545812821DB}" destId="{0B2C3388-B45D-4864-B89A-C4D36FF06860}" srcOrd="0" destOrd="0" presId="urn:microsoft.com/office/officeart/2008/layout/VerticalCurvedList"/>
    <dgm:cxn modelId="{2ED1F566-81DB-4B61-B9E2-689040D6ADFD}" type="presOf" srcId="{1A609DA6-7F83-496E-BA5E-8B4F80EA786B}" destId="{EFDC2A90-F835-4441-89B7-345147F56A76}" srcOrd="0" destOrd="0" presId="urn:microsoft.com/office/officeart/2008/layout/VerticalCurvedList"/>
    <dgm:cxn modelId="{7814A6D0-F9A7-4149-8810-6252AF0719C1}" type="presOf" srcId="{2CB73DD2-1BF4-4496-A540-0BF6EBCCF629}" destId="{CF9D1462-59E8-46B3-8CBD-41E8BF60D749}" srcOrd="0" destOrd="0" presId="urn:microsoft.com/office/officeart/2008/layout/VerticalCurvedList"/>
    <dgm:cxn modelId="{B66EAEFE-6F7C-4FA1-B77E-F6EC18D04471}" srcId="{2CB73DD2-1BF4-4496-A540-0BF6EBCCF629}" destId="{24CDF72B-E606-4E0B-9F8D-D3930C44CCF8}" srcOrd="1" destOrd="0" parTransId="{F21125CD-DC6A-4D58-AFBE-1BF51A3FC33A}" sibTransId="{208D63AA-0B3B-4F43-ADBD-D87B37684B02}"/>
    <dgm:cxn modelId="{A1F3B17C-6AD5-4FE5-BC7F-1C8287A3B2C3}" type="presOf" srcId="{24CDF72B-E606-4E0B-9F8D-D3930C44CCF8}" destId="{FF900B77-55D7-43EA-80C7-800D73405571}" srcOrd="0" destOrd="0" presId="urn:microsoft.com/office/officeart/2008/layout/VerticalCurvedList"/>
    <dgm:cxn modelId="{4DC92F7E-D929-47A8-90AF-2F0DC3258952}" srcId="{2CB73DD2-1BF4-4496-A540-0BF6EBCCF629}" destId="{49EE9B1D-3C8A-4AAE-8E11-F545812821DB}" srcOrd="2" destOrd="0" parTransId="{62EFB74C-B191-4567-AB01-2C4A35C94AF7}" sibTransId="{D0799593-E58A-4689-AB0F-976CBF23F089}"/>
    <dgm:cxn modelId="{9118AE22-8130-4C54-BB5F-82F8187FB906}" srcId="{2CB73DD2-1BF4-4496-A540-0BF6EBCCF629}" destId="{CCE7CC90-9C2C-4CFA-AC86-DF3008C443C1}" srcOrd="0" destOrd="0" parTransId="{7910D3E6-F772-4F3B-AFEA-FA35ED82E688}" sibTransId="{1A609DA6-7F83-496E-BA5E-8B4F80EA786B}"/>
    <dgm:cxn modelId="{A2BE409C-E012-48F9-B01E-9DCADEF9FE52}" type="presParOf" srcId="{CF9D1462-59E8-46B3-8CBD-41E8BF60D749}" destId="{7FBF7AA6-D819-48CD-9ED6-12536E282161}" srcOrd="0" destOrd="0" presId="urn:microsoft.com/office/officeart/2008/layout/VerticalCurvedList"/>
    <dgm:cxn modelId="{35E04F91-99D7-49A4-88D7-DFB33BFCD828}" type="presParOf" srcId="{7FBF7AA6-D819-48CD-9ED6-12536E282161}" destId="{5CC10985-15DB-454F-8095-A738CC0CAB78}" srcOrd="0" destOrd="0" presId="urn:microsoft.com/office/officeart/2008/layout/VerticalCurvedList"/>
    <dgm:cxn modelId="{36B0509C-6C47-4372-B937-CFD547D4DE81}" type="presParOf" srcId="{5CC10985-15DB-454F-8095-A738CC0CAB78}" destId="{D87E5C6F-2CA3-420D-BEB8-3FBCB9B635E0}" srcOrd="0" destOrd="0" presId="urn:microsoft.com/office/officeart/2008/layout/VerticalCurvedList"/>
    <dgm:cxn modelId="{9F15DA8D-9E89-4463-9D8F-8465858F933A}" type="presParOf" srcId="{5CC10985-15DB-454F-8095-A738CC0CAB78}" destId="{EFDC2A90-F835-4441-89B7-345147F56A76}" srcOrd="1" destOrd="0" presId="urn:microsoft.com/office/officeart/2008/layout/VerticalCurvedList"/>
    <dgm:cxn modelId="{D86E8F71-D0A1-4ECA-96ED-C17CBF2153EB}" type="presParOf" srcId="{5CC10985-15DB-454F-8095-A738CC0CAB78}" destId="{0A998DD5-9FFB-49D3-860F-997C96097144}" srcOrd="2" destOrd="0" presId="urn:microsoft.com/office/officeart/2008/layout/VerticalCurvedList"/>
    <dgm:cxn modelId="{D76A9530-BDD0-448C-816C-18970312CBD1}" type="presParOf" srcId="{5CC10985-15DB-454F-8095-A738CC0CAB78}" destId="{4FA5816F-91A5-423B-BF08-442C13B11792}" srcOrd="3" destOrd="0" presId="urn:microsoft.com/office/officeart/2008/layout/VerticalCurvedList"/>
    <dgm:cxn modelId="{0A62ECC3-DEC4-4CAE-AA48-03F79B7825F8}" type="presParOf" srcId="{7FBF7AA6-D819-48CD-9ED6-12536E282161}" destId="{6D32A251-26C3-4F18-A88F-D124846F6A3E}" srcOrd="1" destOrd="0" presId="urn:microsoft.com/office/officeart/2008/layout/VerticalCurvedList"/>
    <dgm:cxn modelId="{19D8BEC7-4702-4517-B15A-832B13B7DCF8}" type="presParOf" srcId="{7FBF7AA6-D819-48CD-9ED6-12536E282161}" destId="{3A6296C7-4664-42B4-BB25-4D17DABB6FAD}" srcOrd="2" destOrd="0" presId="urn:microsoft.com/office/officeart/2008/layout/VerticalCurvedList"/>
    <dgm:cxn modelId="{D26F9538-D237-411E-BD25-9266B10EBFFE}" type="presParOf" srcId="{3A6296C7-4664-42B4-BB25-4D17DABB6FAD}" destId="{F3D99BCD-FD16-44A6-A64C-6157536C4C84}" srcOrd="0" destOrd="0" presId="urn:microsoft.com/office/officeart/2008/layout/VerticalCurvedList"/>
    <dgm:cxn modelId="{2E4DE254-7197-4A8F-A8F8-8B4834CDB188}" type="presParOf" srcId="{7FBF7AA6-D819-48CD-9ED6-12536E282161}" destId="{FF900B77-55D7-43EA-80C7-800D73405571}" srcOrd="3" destOrd="0" presId="urn:microsoft.com/office/officeart/2008/layout/VerticalCurvedList"/>
    <dgm:cxn modelId="{5D6F153C-8313-4F1F-88AF-8210EF27F3DB}" type="presParOf" srcId="{7FBF7AA6-D819-48CD-9ED6-12536E282161}" destId="{7238F577-317D-4209-AD12-59DB2569E8E7}" srcOrd="4" destOrd="0" presId="urn:microsoft.com/office/officeart/2008/layout/VerticalCurvedList"/>
    <dgm:cxn modelId="{3AEA7DA1-4102-4764-941D-646EABF21905}" type="presParOf" srcId="{7238F577-317D-4209-AD12-59DB2569E8E7}" destId="{081859D3-2F8E-46B0-8670-7FAD04D2600C}" srcOrd="0" destOrd="0" presId="urn:microsoft.com/office/officeart/2008/layout/VerticalCurvedList"/>
    <dgm:cxn modelId="{876C4B92-DC0F-420E-ABB7-7C6E8234A1D7}" type="presParOf" srcId="{7FBF7AA6-D819-48CD-9ED6-12536E282161}" destId="{0B2C3388-B45D-4864-B89A-C4D36FF06860}" srcOrd="5" destOrd="0" presId="urn:microsoft.com/office/officeart/2008/layout/VerticalCurvedList"/>
    <dgm:cxn modelId="{8C3DA0DE-4F72-4E06-850C-F16423B87140}" type="presParOf" srcId="{7FBF7AA6-D819-48CD-9ED6-12536E282161}" destId="{BE949FDC-1905-4E66-BBF6-A5A06B69F827}" srcOrd="6" destOrd="0" presId="urn:microsoft.com/office/officeart/2008/layout/VerticalCurvedList"/>
    <dgm:cxn modelId="{85DF5014-D014-47A8-9611-2EFAC64904D4}" type="presParOf" srcId="{BE949FDC-1905-4E66-BBF6-A5A06B69F827}" destId="{38F42EBF-5682-422F-9255-6D079FA48A8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3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DC2A90-F835-4441-89B7-345147F56A76}">
      <dsp:nvSpPr>
        <dsp:cNvPr id="0" name=""/>
        <dsp:cNvSpPr/>
      </dsp:nvSpPr>
      <dsp:spPr>
        <a:xfrm>
          <a:off x="-5482720" y="-839567"/>
          <a:ext cx="6528948" cy="6528948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2A251-26C3-4F18-A88F-D124846F6A3E}">
      <dsp:nvSpPr>
        <dsp:cNvPr id="0" name=""/>
        <dsp:cNvSpPr/>
      </dsp:nvSpPr>
      <dsp:spPr>
        <a:xfrm>
          <a:off x="673154" y="484981"/>
          <a:ext cx="7827655" cy="969962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9908" tIns="81280" rIns="81280" bIns="8128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Foundational technology for integration</a:t>
          </a:r>
          <a:endParaRPr lang="en-US" sz="3200" kern="1200" dirty="0"/>
        </a:p>
      </dsp:txBody>
      <dsp:txXfrm>
        <a:off x="673154" y="484981"/>
        <a:ext cx="7827655" cy="969962"/>
      </dsp:txXfrm>
    </dsp:sp>
    <dsp:sp modelId="{F3D99BCD-FD16-44A6-A64C-6157536C4C84}">
      <dsp:nvSpPr>
        <dsp:cNvPr id="0" name=""/>
        <dsp:cNvSpPr/>
      </dsp:nvSpPr>
      <dsp:spPr>
        <a:xfrm>
          <a:off x="66927" y="363735"/>
          <a:ext cx="1212453" cy="12124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00B77-55D7-43EA-80C7-800D73405571}">
      <dsp:nvSpPr>
        <dsp:cNvPr id="0" name=""/>
        <dsp:cNvSpPr/>
      </dsp:nvSpPr>
      <dsp:spPr>
        <a:xfrm>
          <a:off x="1025735" y="1939925"/>
          <a:ext cx="7475074" cy="969962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9908" tIns="81280" rIns="81280" bIns="8128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The household name for integrations</a:t>
          </a:r>
          <a:endParaRPr lang="en-US" sz="3200" kern="1200" dirty="0"/>
        </a:p>
      </dsp:txBody>
      <dsp:txXfrm>
        <a:off x="1025735" y="1939925"/>
        <a:ext cx="7475074" cy="969962"/>
      </dsp:txXfrm>
    </dsp:sp>
    <dsp:sp modelId="{081859D3-2F8E-46B0-8670-7FAD04D2600C}">
      <dsp:nvSpPr>
        <dsp:cNvPr id="0" name=""/>
        <dsp:cNvSpPr/>
      </dsp:nvSpPr>
      <dsp:spPr>
        <a:xfrm>
          <a:off x="419508" y="1818679"/>
          <a:ext cx="1212453" cy="12124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2C3388-B45D-4864-B89A-C4D36FF06860}">
      <dsp:nvSpPr>
        <dsp:cNvPr id="0" name=""/>
        <dsp:cNvSpPr/>
      </dsp:nvSpPr>
      <dsp:spPr>
        <a:xfrm>
          <a:off x="673154" y="3394869"/>
          <a:ext cx="7827655" cy="969962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9908" tIns="81280" rIns="81280" bIns="8128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Natural choice for standardizing loosely-coupled integrations in new domains</a:t>
          </a:r>
          <a:endParaRPr lang="en-US" sz="3200" kern="1200" dirty="0"/>
        </a:p>
      </dsp:txBody>
      <dsp:txXfrm>
        <a:off x="673154" y="3394869"/>
        <a:ext cx="7827655" cy="969962"/>
      </dsp:txXfrm>
    </dsp:sp>
    <dsp:sp modelId="{38F42EBF-5682-422F-9255-6D079FA48A8F}">
      <dsp:nvSpPr>
        <dsp:cNvPr id="0" name=""/>
        <dsp:cNvSpPr/>
      </dsp:nvSpPr>
      <dsp:spPr>
        <a:xfrm>
          <a:off x="66927" y="3273623"/>
          <a:ext cx="1212453" cy="12124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132" y="7941260"/>
            <a:ext cx="16219487" cy="54795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2263" y="14485992"/>
            <a:ext cx="13357225" cy="65328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75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51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826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102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377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653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92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20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44D-D30F-4B2C-832C-0A1260E2C54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FDBF-60E7-4D84-A533-611899FE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88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44D-D30F-4B2C-832C-0A1260E2C54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FDBF-60E7-4D84-A533-611899FE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35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76986" y="2846310"/>
            <a:ext cx="12002287" cy="606896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6809" y="2846310"/>
            <a:ext cx="35692148" cy="606896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44D-D30F-4B2C-832C-0A1260E2C54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FDBF-60E7-4D84-A533-611899FE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001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44D-D30F-4B2C-832C-0A1260E2C54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FDBF-60E7-4D84-A533-611899FE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846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7327" y="16426925"/>
            <a:ext cx="16219487" cy="5077198"/>
          </a:xfrm>
        </p:spPr>
        <p:txBody>
          <a:bodyPr anchor="t"/>
          <a:lstStyle>
            <a:lvl1pPr algn="l">
              <a:defRPr sz="11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7327" y="10834910"/>
            <a:ext cx="16219487" cy="5592016"/>
          </a:xfrm>
        </p:spPr>
        <p:txBody>
          <a:bodyPr anchor="b"/>
          <a:lstStyle>
            <a:lvl1pPr marL="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1pPr>
            <a:lvl2pPr marL="1275542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2pPr>
            <a:lvl3pPr marL="25510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3pPr>
            <a:lvl4pPr marL="3826627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4pPr>
            <a:lvl5pPr marL="5102169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5pPr>
            <a:lvl6pPr marL="6377711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6pPr>
            <a:lvl7pPr marL="7653254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7pPr>
            <a:lvl8pPr marL="8928796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8pPr>
            <a:lvl9pPr marL="10204338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44D-D30F-4B2C-832C-0A1260E2C54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FDBF-60E7-4D84-A533-611899FE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911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6809" y="16598534"/>
            <a:ext cx="23845562" cy="46937450"/>
          </a:xfrm>
        </p:spPr>
        <p:txBody>
          <a:bodyPr/>
          <a:lstStyle>
            <a:lvl1pPr>
              <a:defRPr sz="7800"/>
            </a:lvl1pPr>
            <a:lvl2pPr>
              <a:defRPr sz="67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30399" y="16598534"/>
            <a:ext cx="23848874" cy="46937450"/>
          </a:xfrm>
        </p:spPr>
        <p:txBody>
          <a:bodyPr/>
          <a:lstStyle>
            <a:lvl1pPr>
              <a:defRPr sz="7800"/>
            </a:lvl1pPr>
            <a:lvl2pPr>
              <a:defRPr sz="67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44D-D30F-4B2C-832C-0A1260E2C54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FDBF-60E7-4D84-A533-611899FE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390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088" y="1023726"/>
            <a:ext cx="17173575" cy="426058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088" y="5722206"/>
            <a:ext cx="8431087" cy="2384743"/>
          </a:xfrm>
        </p:spPr>
        <p:txBody>
          <a:bodyPr anchor="b"/>
          <a:lstStyle>
            <a:lvl1pPr marL="0" indent="0">
              <a:buNone/>
              <a:defRPr sz="6700" b="1"/>
            </a:lvl1pPr>
            <a:lvl2pPr marL="1275542" indent="0">
              <a:buNone/>
              <a:defRPr sz="5600" b="1"/>
            </a:lvl2pPr>
            <a:lvl3pPr marL="2551085" indent="0">
              <a:buNone/>
              <a:defRPr sz="5000" b="1"/>
            </a:lvl3pPr>
            <a:lvl4pPr marL="3826627" indent="0">
              <a:buNone/>
              <a:defRPr sz="4500" b="1"/>
            </a:lvl4pPr>
            <a:lvl5pPr marL="5102169" indent="0">
              <a:buNone/>
              <a:defRPr sz="4500" b="1"/>
            </a:lvl5pPr>
            <a:lvl6pPr marL="6377711" indent="0">
              <a:buNone/>
              <a:defRPr sz="4500" b="1"/>
            </a:lvl6pPr>
            <a:lvl7pPr marL="7653254" indent="0">
              <a:buNone/>
              <a:defRPr sz="4500" b="1"/>
            </a:lvl7pPr>
            <a:lvl8pPr marL="8928796" indent="0">
              <a:buNone/>
              <a:defRPr sz="4500" b="1"/>
            </a:lvl8pPr>
            <a:lvl9pPr marL="10204338" indent="0">
              <a:buNone/>
              <a:defRPr sz="4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4088" y="8106948"/>
            <a:ext cx="8431087" cy="14728609"/>
          </a:xfrm>
        </p:spPr>
        <p:txBody>
          <a:bodyPr/>
          <a:lstStyle>
            <a:lvl1pPr>
              <a:defRPr sz="6700"/>
            </a:lvl1pPr>
            <a:lvl2pPr>
              <a:defRPr sz="5600"/>
            </a:lvl2pPr>
            <a:lvl3pPr>
              <a:defRPr sz="50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693265" y="5722206"/>
            <a:ext cx="8434399" cy="2384743"/>
          </a:xfrm>
        </p:spPr>
        <p:txBody>
          <a:bodyPr anchor="b"/>
          <a:lstStyle>
            <a:lvl1pPr marL="0" indent="0">
              <a:buNone/>
              <a:defRPr sz="6700" b="1"/>
            </a:lvl1pPr>
            <a:lvl2pPr marL="1275542" indent="0">
              <a:buNone/>
              <a:defRPr sz="5600" b="1"/>
            </a:lvl2pPr>
            <a:lvl3pPr marL="2551085" indent="0">
              <a:buNone/>
              <a:defRPr sz="5000" b="1"/>
            </a:lvl3pPr>
            <a:lvl4pPr marL="3826627" indent="0">
              <a:buNone/>
              <a:defRPr sz="4500" b="1"/>
            </a:lvl4pPr>
            <a:lvl5pPr marL="5102169" indent="0">
              <a:buNone/>
              <a:defRPr sz="4500" b="1"/>
            </a:lvl5pPr>
            <a:lvl6pPr marL="6377711" indent="0">
              <a:buNone/>
              <a:defRPr sz="4500" b="1"/>
            </a:lvl6pPr>
            <a:lvl7pPr marL="7653254" indent="0">
              <a:buNone/>
              <a:defRPr sz="4500" b="1"/>
            </a:lvl7pPr>
            <a:lvl8pPr marL="8928796" indent="0">
              <a:buNone/>
              <a:defRPr sz="4500" b="1"/>
            </a:lvl8pPr>
            <a:lvl9pPr marL="10204338" indent="0">
              <a:buNone/>
              <a:defRPr sz="4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93265" y="8106948"/>
            <a:ext cx="8434399" cy="14728609"/>
          </a:xfrm>
        </p:spPr>
        <p:txBody>
          <a:bodyPr/>
          <a:lstStyle>
            <a:lvl1pPr>
              <a:defRPr sz="6700"/>
            </a:lvl1pPr>
            <a:lvl2pPr>
              <a:defRPr sz="5600"/>
            </a:lvl2pPr>
            <a:lvl3pPr>
              <a:defRPr sz="50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44D-D30F-4B2C-832C-0A1260E2C54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FDBF-60E7-4D84-A533-611899FE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0344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44D-D30F-4B2C-832C-0A1260E2C54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FDBF-60E7-4D84-A533-611899FE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269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44D-D30F-4B2C-832C-0A1260E2C54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FDBF-60E7-4D84-A533-611899FE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840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088" y="1017807"/>
            <a:ext cx="6277765" cy="4331596"/>
          </a:xfrm>
        </p:spPr>
        <p:txBody>
          <a:bodyPr anchor="b"/>
          <a:lstStyle>
            <a:lvl1pPr algn="l">
              <a:defRPr sz="5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0434" y="1017810"/>
            <a:ext cx="10667228" cy="21817750"/>
          </a:xfrm>
        </p:spPr>
        <p:txBody>
          <a:bodyPr/>
          <a:lstStyle>
            <a:lvl1pPr>
              <a:defRPr sz="8900"/>
            </a:lvl1pPr>
            <a:lvl2pPr>
              <a:defRPr sz="7800"/>
            </a:lvl2pPr>
            <a:lvl3pPr>
              <a:defRPr sz="67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088" y="5349403"/>
            <a:ext cx="6277765" cy="17486154"/>
          </a:xfrm>
        </p:spPr>
        <p:txBody>
          <a:bodyPr/>
          <a:lstStyle>
            <a:lvl1pPr marL="0" indent="0">
              <a:buNone/>
              <a:defRPr sz="3900"/>
            </a:lvl1pPr>
            <a:lvl2pPr marL="1275542" indent="0">
              <a:buNone/>
              <a:defRPr sz="3300"/>
            </a:lvl2pPr>
            <a:lvl3pPr marL="2551085" indent="0">
              <a:buNone/>
              <a:defRPr sz="2800"/>
            </a:lvl3pPr>
            <a:lvl4pPr marL="3826627" indent="0">
              <a:buNone/>
              <a:defRPr sz="2500"/>
            </a:lvl4pPr>
            <a:lvl5pPr marL="5102169" indent="0">
              <a:buNone/>
              <a:defRPr sz="2500"/>
            </a:lvl5pPr>
            <a:lvl6pPr marL="6377711" indent="0">
              <a:buNone/>
              <a:defRPr sz="2500"/>
            </a:lvl6pPr>
            <a:lvl7pPr marL="7653254" indent="0">
              <a:buNone/>
              <a:defRPr sz="2500"/>
            </a:lvl7pPr>
            <a:lvl8pPr marL="8928796" indent="0">
              <a:buNone/>
              <a:defRPr sz="2500"/>
            </a:lvl8pPr>
            <a:lvl9pPr marL="10204338" indent="0">
              <a:buNone/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44D-D30F-4B2C-832C-0A1260E2C54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FDBF-60E7-4D84-A533-611899FE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386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156" y="17894459"/>
            <a:ext cx="11449050" cy="2112542"/>
          </a:xfrm>
        </p:spPr>
        <p:txBody>
          <a:bodyPr anchor="b"/>
          <a:lstStyle>
            <a:lvl1pPr algn="l">
              <a:defRPr sz="5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40156" y="2284148"/>
            <a:ext cx="11449050" cy="15338108"/>
          </a:xfrm>
        </p:spPr>
        <p:txBody>
          <a:bodyPr/>
          <a:lstStyle>
            <a:lvl1pPr marL="0" indent="0">
              <a:buNone/>
              <a:defRPr sz="8900"/>
            </a:lvl1pPr>
            <a:lvl2pPr marL="1275542" indent="0">
              <a:buNone/>
              <a:defRPr sz="7800"/>
            </a:lvl2pPr>
            <a:lvl3pPr marL="2551085" indent="0">
              <a:buNone/>
              <a:defRPr sz="6700"/>
            </a:lvl3pPr>
            <a:lvl4pPr marL="3826627" indent="0">
              <a:buNone/>
              <a:defRPr sz="5600"/>
            </a:lvl4pPr>
            <a:lvl5pPr marL="5102169" indent="0">
              <a:buNone/>
              <a:defRPr sz="5600"/>
            </a:lvl5pPr>
            <a:lvl6pPr marL="6377711" indent="0">
              <a:buNone/>
              <a:defRPr sz="5600"/>
            </a:lvl6pPr>
            <a:lvl7pPr marL="7653254" indent="0">
              <a:buNone/>
              <a:defRPr sz="5600"/>
            </a:lvl7pPr>
            <a:lvl8pPr marL="8928796" indent="0">
              <a:buNone/>
              <a:defRPr sz="5600"/>
            </a:lvl8pPr>
            <a:lvl9pPr marL="10204338" indent="0">
              <a:buNone/>
              <a:defRPr sz="5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40156" y="20007001"/>
            <a:ext cx="11449050" cy="3000160"/>
          </a:xfrm>
        </p:spPr>
        <p:txBody>
          <a:bodyPr/>
          <a:lstStyle>
            <a:lvl1pPr marL="0" indent="0">
              <a:buNone/>
              <a:defRPr sz="3900"/>
            </a:lvl1pPr>
            <a:lvl2pPr marL="1275542" indent="0">
              <a:buNone/>
              <a:defRPr sz="3300"/>
            </a:lvl2pPr>
            <a:lvl3pPr marL="2551085" indent="0">
              <a:buNone/>
              <a:defRPr sz="2800"/>
            </a:lvl3pPr>
            <a:lvl4pPr marL="3826627" indent="0">
              <a:buNone/>
              <a:defRPr sz="2500"/>
            </a:lvl4pPr>
            <a:lvl5pPr marL="5102169" indent="0">
              <a:buNone/>
              <a:defRPr sz="2500"/>
            </a:lvl5pPr>
            <a:lvl6pPr marL="6377711" indent="0">
              <a:buNone/>
              <a:defRPr sz="2500"/>
            </a:lvl6pPr>
            <a:lvl7pPr marL="7653254" indent="0">
              <a:buNone/>
              <a:defRPr sz="2500"/>
            </a:lvl7pPr>
            <a:lvl8pPr marL="8928796" indent="0">
              <a:buNone/>
              <a:defRPr sz="2500"/>
            </a:lvl8pPr>
            <a:lvl9pPr marL="10204338" indent="0">
              <a:buNone/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244D-D30F-4B2C-832C-0A1260E2C54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FDBF-60E7-4D84-A533-611899FE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462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54088" y="1023726"/>
            <a:ext cx="17173575" cy="4260586"/>
          </a:xfrm>
          <a:prstGeom prst="rect">
            <a:avLst/>
          </a:prstGeom>
        </p:spPr>
        <p:txBody>
          <a:bodyPr vert="horz" lIns="255108" tIns="127554" rIns="255108" bIns="12755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088" y="5964823"/>
            <a:ext cx="17173575" cy="16870737"/>
          </a:xfrm>
          <a:prstGeom prst="rect">
            <a:avLst/>
          </a:prstGeom>
        </p:spPr>
        <p:txBody>
          <a:bodyPr vert="horz" lIns="255108" tIns="127554" rIns="255108" bIns="1275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088" y="23693591"/>
            <a:ext cx="4452409" cy="1361021"/>
          </a:xfrm>
          <a:prstGeom prst="rect">
            <a:avLst/>
          </a:prstGeom>
        </p:spPr>
        <p:txBody>
          <a:bodyPr vert="horz" lIns="255108" tIns="127554" rIns="255108" bIns="127554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7244D-D30F-4B2C-832C-0A1260E2C54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19598" y="23693591"/>
            <a:ext cx="6042554" cy="1361021"/>
          </a:xfrm>
          <a:prstGeom prst="rect">
            <a:avLst/>
          </a:prstGeom>
        </p:spPr>
        <p:txBody>
          <a:bodyPr vert="horz" lIns="255108" tIns="127554" rIns="255108" bIns="127554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675254" y="23693591"/>
            <a:ext cx="4452409" cy="1361021"/>
          </a:xfrm>
          <a:prstGeom prst="rect">
            <a:avLst/>
          </a:prstGeom>
        </p:spPr>
        <p:txBody>
          <a:bodyPr vert="horz" lIns="255108" tIns="127554" rIns="255108" bIns="127554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DFDBF-60E7-4D84-A533-611899FE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947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51085" rtl="0" eaLnBrk="1" latinLnBrk="0" hangingPunct="1">
        <a:spcBef>
          <a:spcPct val="0"/>
        </a:spcBef>
        <a:buNone/>
        <a:defRPr sz="12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6657" indent="-956657" algn="l" defTabSz="2551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1pPr>
      <a:lvl2pPr marL="2072756" indent="-797214" algn="l" defTabSz="2551085" rtl="0" eaLnBrk="1" latinLnBrk="0" hangingPunct="1">
        <a:spcBef>
          <a:spcPct val="20000"/>
        </a:spcBef>
        <a:buFont typeface="Arial" panose="020B0604020202020204" pitchFamily="34" charset="0"/>
        <a:buChar char="–"/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188856" indent="-637771" algn="l" defTabSz="2551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3pPr>
      <a:lvl4pPr marL="4464398" indent="-637771" algn="l" defTabSz="2551085" rtl="0" eaLnBrk="1" latinLnBrk="0" hangingPunct="1">
        <a:spcBef>
          <a:spcPct val="20000"/>
        </a:spcBef>
        <a:buFont typeface="Arial" panose="020B0604020202020204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739940" indent="-637771" algn="l" defTabSz="2551085" rtl="0" eaLnBrk="1" latinLnBrk="0" hangingPunct="1">
        <a:spcBef>
          <a:spcPct val="20000"/>
        </a:spcBef>
        <a:buFont typeface="Arial" panose="020B0604020202020204" pitchFamily="34" charset="0"/>
        <a:buChar char="»"/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15483" indent="-637771" algn="l" defTabSz="2551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291025" indent="-637771" algn="l" defTabSz="2551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566567" indent="-637771" algn="l" defTabSz="2551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0842109" indent="-637771" algn="l" defTabSz="2551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5108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275542" algn="l" defTabSz="255108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551085" algn="l" defTabSz="255108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3826627" algn="l" defTabSz="255108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102169" algn="l" defTabSz="255108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6377711" algn="l" defTabSz="255108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7653254" algn="l" defTabSz="255108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8928796" algn="l" defTabSz="255108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10204338" algn="l" defTabSz="255108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26" Type="http://schemas.openxmlformats.org/officeDocument/2006/relationships/diagramData" Target="../diagrams/data1.xml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28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33" Type="http://schemas.openxmlformats.org/officeDocument/2006/relationships/image" Target="../media/image27.png"/><Relationship Id="rId38" Type="http://schemas.openxmlformats.org/officeDocument/2006/relationships/image" Target="../media/image32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29" Type="http://schemas.openxmlformats.org/officeDocument/2006/relationships/diagramColors" Target="../diagrams/colors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png"/><Relationship Id="rId32" Type="http://schemas.openxmlformats.org/officeDocument/2006/relationships/image" Target="../media/image26.png"/><Relationship Id="rId37" Type="http://schemas.openxmlformats.org/officeDocument/2006/relationships/image" Target="../media/image31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png"/><Relationship Id="rId28" Type="http://schemas.openxmlformats.org/officeDocument/2006/relationships/diagramQuickStyle" Target="../diagrams/quickStyle1.xml"/><Relationship Id="rId36" Type="http://schemas.openxmlformats.org/officeDocument/2006/relationships/image" Target="../media/image30.pn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31" Type="http://schemas.openxmlformats.org/officeDocument/2006/relationships/image" Target="../media/image25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diagramLayout" Target="../diagrams/layout1.xml"/><Relationship Id="rId30" Type="http://schemas.microsoft.com/office/2007/relationships/diagramDrawing" Target="../diagrams/drawing1.xml"/><Relationship Id="rId35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7756" b="44566"/>
          <a:stretch>
            <a:fillRect/>
          </a:stretch>
        </p:blipFill>
        <p:spPr bwMode="auto">
          <a:xfrm>
            <a:off x="12133163" y="46038"/>
            <a:ext cx="6984776" cy="1933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 t="27756" b="4456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95858" y="2196580"/>
            <a:ext cx="18685891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0"/>
          <a:lstStyle>
            <a:defPPr>
              <a:defRPr lang="en-GB"/>
            </a:defPPr>
            <a:lvl1pPr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 kern="1200">
                <a:solidFill>
                  <a:schemeClr val="bg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742950" indent="-28575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 kern="1200">
                <a:solidFill>
                  <a:schemeClr val="bg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1143000" indent="-2286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 kern="1200">
                <a:solidFill>
                  <a:schemeClr val="bg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600200" indent="-2286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 kern="1200">
                <a:solidFill>
                  <a:schemeClr val="bg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2057400" indent="-228600" algn="l" defTabSz="4572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 kern="1200">
                <a:solidFill>
                  <a:schemeClr val="bg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bg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bg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bg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bg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9000" b="1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OSLC </a:t>
            </a:r>
            <a:r>
              <a:rPr lang="en-US" altLang="en-US" sz="9000" b="1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Member Section at </a:t>
            </a:r>
            <a:r>
              <a:rPr lang="en-US" altLang="en-US" sz="9000" b="1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OASIS</a:t>
            </a:r>
            <a:endParaRPr lang="en-US" altLang="en-US" sz="9000" b="1" dirty="0">
              <a:solidFill>
                <a:schemeClr val="accent4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043" y="4676966"/>
            <a:ext cx="4688463" cy="51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386868" y="4405059"/>
            <a:ext cx="16299023" cy="181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2250"/>
              </a:spcBef>
              <a:spcAft>
                <a:spcPts val="563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spcBef>
                <a:spcPts val="600"/>
              </a:spcBef>
              <a:spcAft>
                <a:spcPts val="30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ts val="600"/>
              </a:spcBef>
              <a:spcAft>
                <a:spcPts val="30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ts val="3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ts val="3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5400" b="1" dirty="0">
                <a:solidFill>
                  <a:srgbClr val="7889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Services for Lifecycle Collaboration</a:t>
            </a:r>
          </a:p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5400" b="1" dirty="0">
                <a:solidFill>
                  <a:srgbClr val="7889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Lifecycle integration inspired by the web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48787" y="6719863"/>
            <a:ext cx="9661371" cy="2533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52" name="Group 51"/>
          <p:cNvGrpSpPr/>
          <p:nvPr/>
        </p:nvGrpSpPr>
        <p:grpSpPr>
          <a:xfrm>
            <a:off x="677863" y="11983541"/>
            <a:ext cx="7469187" cy="4419600"/>
            <a:chOff x="677863" y="1679575"/>
            <a:chExt cx="7469187" cy="4419600"/>
          </a:xfrm>
        </p:grpSpPr>
        <p:pic>
          <p:nvPicPr>
            <p:cNvPr id="31" name="Picture 28" descr="https://encrypted-tbn0.gstatic.com/images?q=tbn:ANd9GcTLKo7VeWU38Y8bHc_pDvN3EVRgqjYMO3obhQ5JHZKAhqTCSI8ZwQ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35390" b="36449"/>
            <a:stretch>
              <a:fillRect/>
            </a:stretch>
          </p:blipFill>
          <p:spPr bwMode="auto">
            <a:xfrm>
              <a:off x="2198688" y="5210175"/>
              <a:ext cx="1465262" cy="412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2" descr="IBM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0875" y="2651125"/>
              <a:ext cx="1169988" cy="496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24" descr="https://encrypted-tbn0.gstatic.com/images?q=tbn:ANd9GcTiL0suH0BogKPH799WyHDI40mdODVxg-AUdCL8RDxqrBL7tXh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925" y="4546600"/>
              <a:ext cx="895350" cy="895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50" descr="Ericsson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1438" y="2678113"/>
              <a:ext cx="676275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2" descr="http://logok.org/wp-content/uploads/2010/07/accenture1.gi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500" y="1830388"/>
              <a:ext cx="1395413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4" descr="http://getdesign.org/wp-content/uploads/2013/05/Bank-Of-America-logo-HD-sample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0050" y="1768475"/>
              <a:ext cx="1358900" cy="573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6" descr="http://openmarkets.in/wp-content/uploads/2012/09/boeing-logo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4700" y="1679575"/>
              <a:ext cx="1449388" cy="71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8" descr="http://www.underconsideration.com/brandnew/archives/eads_bigLogo_EADS.gif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0313" y="1830388"/>
              <a:ext cx="1366837" cy="595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10" descr="http://eming.com/wp-content/uploads/2010/03/Eclipse-logo.pn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063" y="2678113"/>
              <a:ext cx="1190625" cy="6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12" descr="http://solutions.us.fujitsu.com/internal/Fujitsu_Logos/downloads/smwbr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9200" y="2451100"/>
              <a:ext cx="1452563" cy="898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14" descr="http://3.bp.blogspot.com/-Kl3sY92S_Ow/UVMVtyCCdhI/AAAAAAAAAmo/27GAa5zUBKs/s1600/jp-morgan-chase-logo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700" y="3565525"/>
              <a:ext cx="2230438" cy="595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16" descr="http://ww1.prweb.com/prfiles/2006/09/12/436988/Kovairlogo.jpg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1513" y="3659188"/>
              <a:ext cx="1917700" cy="239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18" descr="http://www.ee.kth.se/~haibo/images/KTH_logo.jpg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1650" y="3425825"/>
              <a:ext cx="927100" cy="925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20" descr="http://www.carbondesignsystems.com/Portals/142895/images/mentor_graphics_red_jpg_hr.jpg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0863" y="3386138"/>
              <a:ext cx="1246187" cy="41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22" descr="http://missionmortgage.com/wp-content/uploads/2013/04/national-instruments-corp-logo.jpg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5413" y="4448175"/>
              <a:ext cx="1827212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24" descr="http://media.marketwire.com/attachments/201012/11451_Persistent_logo1.jpg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188" y="4351338"/>
              <a:ext cx="925512" cy="67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26" descr="http://www.logostage.com/logos/siemens.png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6550" y="4595813"/>
              <a:ext cx="1395413" cy="315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28" descr="https://www.eurecia.com/resources/img/logos/logo_sodius.jpg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863" y="5210175"/>
              <a:ext cx="1198562" cy="37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32" descr="http://tasktop.com/blog/wp-content/uploads/2009/01/tasktop-logo-text.png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9375" y="5622925"/>
              <a:ext cx="1419225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34" descr="Logo Universidad Politécnica de Madrid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21835"/>
            <a:stretch>
              <a:fillRect/>
            </a:stretch>
          </p:blipFill>
          <p:spPr bwMode="auto">
            <a:xfrm>
              <a:off x="5730875" y="5081588"/>
              <a:ext cx="1181100" cy="968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36" descr="http://www.planetcassandra.org/blog/Upload/Postd26d7419-f10a-40f6-8167-d8271bb48c36/wso2-logo-white-800X360.jpg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2938" y="5238750"/>
              <a:ext cx="1089025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53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27274546"/>
              </p:ext>
            </p:extLst>
          </p:nvPr>
        </p:nvGraphicFramePr>
        <p:xfrm>
          <a:off x="9791519" y="11676359"/>
          <a:ext cx="8567737" cy="4849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  <p:sp>
        <p:nvSpPr>
          <p:cNvPr id="54" name="Title 3"/>
          <p:cNvSpPr txBox="1">
            <a:spLocks/>
          </p:cNvSpPr>
          <p:nvPr/>
        </p:nvSpPr>
        <p:spPr>
          <a:xfrm>
            <a:off x="9738803" y="10933226"/>
            <a:ext cx="8656638" cy="609600"/>
          </a:xfrm>
          <a:prstGeom prst="rect">
            <a:avLst/>
          </a:prstGeom>
        </p:spPr>
        <p:txBody>
          <a:bodyPr vert="horz" lIns="255108" tIns="127554" rIns="255108" bIns="127554" rtlCol="0" anchor="ctr">
            <a:noAutofit/>
          </a:bodyPr>
          <a:lstStyle>
            <a:lvl1pPr algn="ctr" defTabSz="2551085" rtl="0" eaLnBrk="1" latinLnBrk="0" hangingPunct="1">
              <a:spcBef>
                <a:spcPct val="0"/>
              </a:spcBef>
              <a:buNone/>
              <a:defRPr sz="12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b="1" dirty="0">
                <a:latin typeface="Marydale"/>
              </a:rPr>
              <a:t>Aspirations for OSLC</a:t>
            </a:r>
          </a:p>
        </p:txBody>
      </p:sp>
      <p:sp>
        <p:nvSpPr>
          <p:cNvPr id="55" name="Title 3"/>
          <p:cNvSpPr txBox="1">
            <a:spLocks/>
          </p:cNvSpPr>
          <p:nvPr/>
        </p:nvSpPr>
        <p:spPr>
          <a:xfrm>
            <a:off x="392238" y="10967431"/>
            <a:ext cx="7492453" cy="609600"/>
          </a:xfrm>
          <a:prstGeom prst="rect">
            <a:avLst/>
          </a:prstGeom>
        </p:spPr>
        <p:txBody>
          <a:bodyPr vert="horz" lIns="255108" tIns="127554" rIns="255108" bIns="127554" rtlCol="0" anchor="ctr">
            <a:noAutofit/>
          </a:bodyPr>
          <a:lstStyle>
            <a:lvl1pPr algn="ctr" defTabSz="2551085" rtl="0" eaLnBrk="1" latinLnBrk="0" hangingPunct="1">
              <a:spcBef>
                <a:spcPct val="0"/>
              </a:spcBef>
              <a:buNone/>
              <a:defRPr sz="12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b="1" dirty="0" smtClean="0">
                <a:latin typeface="Marydale"/>
              </a:rPr>
              <a:t>OASIS OSLC Co-Founders</a:t>
            </a:r>
          </a:p>
        </p:txBody>
      </p:sp>
      <p:sp>
        <p:nvSpPr>
          <p:cNvPr id="56" name="Title 3"/>
          <p:cNvSpPr txBox="1">
            <a:spLocks/>
          </p:cNvSpPr>
          <p:nvPr/>
        </p:nvSpPr>
        <p:spPr>
          <a:xfrm>
            <a:off x="358043" y="18038340"/>
            <a:ext cx="8142932" cy="609600"/>
          </a:xfrm>
          <a:prstGeom prst="rect">
            <a:avLst/>
          </a:prstGeom>
        </p:spPr>
        <p:txBody>
          <a:bodyPr vert="horz" lIns="255108" tIns="127554" rIns="255108" bIns="127554" rtlCol="0" anchor="ctr">
            <a:noAutofit/>
          </a:bodyPr>
          <a:lstStyle>
            <a:lvl1pPr algn="ctr" defTabSz="2551085" rtl="0" eaLnBrk="1" latinLnBrk="0" hangingPunct="1">
              <a:spcBef>
                <a:spcPct val="0"/>
              </a:spcBef>
              <a:buNone/>
              <a:defRPr sz="12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b="1" dirty="0" smtClean="0">
                <a:latin typeface="Marydale"/>
              </a:rPr>
              <a:t>The Technical Vision for OSLC 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517049" y="19210411"/>
            <a:ext cx="8426450" cy="5359400"/>
            <a:chOff x="403225" y="1085850"/>
            <a:chExt cx="8426450" cy="5359400"/>
          </a:xfrm>
        </p:grpSpPr>
        <p:grpSp>
          <p:nvGrpSpPr>
            <p:cNvPr id="57" name="Group 1"/>
            <p:cNvGrpSpPr>
              <a:grpSpLocks noChangeAspect="1"/>
            </p:cNvGrpSpPr>
            <p:nvPr/>
          </p:nvGrpSpPr>
          <p:grpSpPr bwMode="auto">
            <a:xfrm>
              <a:off x="1841500" y="1995488"/>
              <a:ext cx="5227638" cy="3567112"/>
              <a:chOff x="5230813" y="2749550"/>
              <a:chExt cx="3436938" cy="2344738"/>
            </a:xfrm>
          </p:grpSpPr>
          <p:pic>
            <p:nvPicPr>
              <p:cNvPr id="58" name="Picture 8"/>
              <p:cNvPicPr>
                <a:picLocks noChangeArrowheads="1"/>
              </p:cNvPicPr>
              <p:nvPr/>
            </p:nvPicPr>
            <p:blipFill>
              <a:blip r:embed="rId31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0813" y="2749550"/>
                <a:ext cx="3436938" cy="23447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9" name="Rectangle 1"/>
              <p:cNvSpPr>
                <a:spLocks noChangeArrowheads="1"/>
              </p:cNvSpPr>
              <p:nvPr/>
            </p:nvSpPr>
            <p:spPr bwMode="auto">
              <a:xfrm>
                <a:off x="7666038" y="3240088"/>
                <a:ext cx="492125" cy="150812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buFont typeface="Wingdings" pitchFamily="2" charset="2"/>
                  <a:buNone/>
                </a:pPr>
                <a:r>
                  <a:rPr lang="en-US" altLang="en-US" sz="1100">
                    <a:solidFill>
                      <a:srgbClr val="000000"/>
                    </a:solidFill>
                  </a:rPr>
                  <a:t>Automation</a:t>
                </a:r>
              </a:p>
            </p:txBody>
          </p:sp>
          <p:sp>
            <p:nvSpPr>
              <p:cNvPr id="60" name="Rectangle 25"/>
              <p:cNvSpPr>
                <a:spLocks noChangeArrowheads="1"/>
              </p:cNvSpPr>
              <p:nvPr/>
            </p:nvSpPr>
            <p:spPr bwMode="auto">
              <a:xfrm>
                <a:off x="7748588" y="4292600"/>
                <a:ext cx="493713" cy="150813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buFont typeface="Wingdings" pitchFamily="2" charset="2"/>
                  <a:buNone/>
                </a:pPr>
                <a:r>
                  <a:rPr lang="en-US" altLang="en-US" sz="1100">
                    <a:solidFill>
                      <a:srgbClr val="000000"/>
                    </a:solidFill>
                  </a:rPr>
                  <a:t>Monitoring</a:t>
                </a:r>
              </a:p>
            </p:txBody>
          </p:sp>
        </p:grpSp>
        <p:sp>
          <p:nvSpPr>
            <p:cNvPr id="61" name="TextBox 41"/>
            <p:cNvSpPr txBox="1">
              <a:spLocks noChangeArrowheads="1"/>
            </p:cNvSpPr>
            <p:nvPr/>
          </p:nvSpPr>
          <p:spPr bwMode="auto">
            <a:xfrm>
              <a:off x="6391275" y="3963988"/>
              <a:ext cx="220980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cs typeface="Arial" charset="0"/>
                </a:rPr>
                <a:t>Increased traceability</a:t>
              </a:r>
            </a:p>
          </p:txBody>
        </p:sp>
        <p:sp>
          <p:nvSpPr>
            <p:cNvPr id="62" name="TextBox 6"/>
            <p:cNvSpPr txBox="1">
              <a:spLocks noChangeArrowheads="1"/>
            </p:cNvSpPr>
            <p:nvPr/>
          </p:nvSpPr>
          <p:spPr bwMode="auto">
            <a:xfrm>
              <a:off x="473075" y="2289175"/>
              <a:ext cx="2741613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cs typeface="Arial" charset="0"/>
                </a:rPr>
                <a:t>Architecture of the Web</a:t>
              </a:r>
            </a:p>
          </p:txBody>
        </p:sp>
        <p:sp>
          <p:nvSpPr>
            <p:cNvPr id="63" name="TextBox 9"/>
            <p:cNvSpPr txBox="1">
              <a:spLocks noChangeArrowheads="1"/>
            </p:cNvSpPr>
            <p:nvPr/>
          </p:nvSpPr>
          <p:spPr bwMode="auto">
            <a:xfrm>
              <a:off x="860425" y="3125788"/>
              <a:ext cx="160020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cs typeface="Arial" charset="0"/>
                </a:rPr>
                <a:t>Linked Data </a:t>
              </a:r>
            </a:p>
          </p:txBody>
        </p:sp>
        <p:sp>
          <p:nvSpPr>
            <p:cNvPr id="64" name="TextBox 39"/>
            <p:cNvSpPr txBox="1">
              <a:spLocks noChangeArrowheads="1"/>
            </p:cNvSpPr>
            <p:nvPr/>
          </p:nvSpPr>
          <p:spPr bwMode="auto">
            <a:xfrm>
              <a:off x="403225" y="3963988"/>
              <a:ext cx="205740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cs typeface="Arial" charset="0"/>
                </a:rPr>
                <a:t>Increased reuse  </a:t>
              </a:r>
            </a:p>
          </p:txBody>
        </p:sp>
        <p:sp>
          <p:nvSpPr>
            <p:cNvPr id="65" name="TextBox 40"/>
            <p:cNvSpPr txBox="1">
              <a:spLocks noChangeArrowheads="1"/>
            </p:cNvSpPr>
            <p:nvPr/>
          </p:nvSpPr>
          <p:spPr bwMode="auto">
            <a:xfrm>
              <a:off x="6102350" y="2289175"/>
              <a:ext cx="22098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cs typeface="Arial" charset="0"/>
                </a:rPr>
                <a:t>Standard Interfaces</a:t>
              </a:r>
            </a:p>
          </p:txBody>
        </p:sp>
        <p:sp>
          <p:nvSpPr>
            <p:cNvPr id="66" name="TextBox 42"/>
            <p:cNvSpPr txBox="1">
              <a:spLocks noChangeArrowheads="1"/>
            </p:cNvSpPr>
            <p:nvPr/>
          </p:nvSpPr>
          <p:spPr bwMode="auto">
            <a:xfrm>
              <a:off x="5670550" y="4800600"/>
              <a:ext cx="22098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cs typeface="Arial" charset="0"/>
                </a:rPr>
                <a:t>Better visibility</a:t>
              </a:r>
            </a:p>
          </p:txBody>
        </p:sp>
        <p:sp>
          <p:nvSpPr>
            <p:cNvPr id="67" name="TextBox 43"/>
            <p:cNvSpPr txBox="1">
              <a:spLocks noChangeArrowheads="1"/>
            </p:cNvSpPr>
            <p:nvPr/>
          </p:nvSpPr>
          <p:spPr bwMode="auto">
            <a:xfrm>
              <a:off x="6162675" y="3125788"/>
              <a:ext cx="266700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cs typeface="Arial" charset="0"/>
                </a:rPr>
                <a:t>“Just Enough” integration</a:t>
              </a:r>
            </a:p>
          </p:txBody>
        </p:sp>
        <p:sp>
          <p:nvSpPr>
            <p:cNvPr id="68" name="TextBox 39"/>
            <p:cNvSpPr txBox="1">
              <a:spLocks noChangeArrowheads="1"/>
            </p:cNvSpPr>
            <p:nvPr/>
          </p:nvSpPr>
          <p:spPr bwMode="auto">
            <a:xfrm>
              <a:off x="585788" y="4800600"/>
              <a:ext cx="298132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cs typeface="Arial" charset="0"/>
                </a:rPr>
                <a:t>Decreased maintenance costs</a:t>
              </a:r>
            </a:p>
          </p:txBody>
        </p:sp>
        <p:sp>
          <p:nvSpPr>
            <p:cNvPr id="69" name="TextBox 1"/>
            <p:cNvSpPr txBox="1">
              <a:spLocks noChangeArrowheads="1"/>
            </p:cNvSpPr>
            <p:nvPr/>
          </p:nvSpPr>
          <p:spPr bwMode="auto">
            <a:xfrm>
              <a:off x="914400" y="1085850"/>
              <a:ext cx="7239000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rgbClr val="4F81BD"/>
                  </a:solidFill>
                  <a:cs typeface="Arial" charset="0"/>
                </a:rPr>
                <a:t>Users can work seamlessly across their tools</a:t>
              </a:r>
            </a:p>
            <a:p>
              <a:pPr algn="ctr"/>
              <a:r>
                <a:rPr lang="en-US" altLang="en-US" sz="1600">
                  <a:solidFill>
                    <a:srgbClr val="4F81BD"/>
                  </a:solidFill>
                  <a:cs typeface="Arial" charset="0"/>
                </a:rPr>
                <a:t>(complex and fragile synchronization schemes not required)</a:t>
              </a:r>
            </a:p>
          </p:txBody>
        </p:sp>
        <p:pic>
          <p:nvPicPr>
            <p:cNvPr id="70" name="Picture 7"/>
            <p:cNvPicPr>
              <a:picLocks noChangeAspect="1"/>
            </p:cNvPicPr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875" y="1714500"/>
              <a:ext cx="496888" cy="561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" name="Horizontal Scroll 70"/>
            <p:cNvSpPr>
              <a:spLocks noChangeArrowheads="1"/>
            </p:cNvSpPr>
            <p:nvPr/>
          </p:nvSpPr>
          <p:spPr bwMode="auto">
            <a:xfrm>
              <a:off x="873125" y="5638800"/>
              <a:ext cx="7427913" cy="80645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TextBox 7"/>
            <p:cNvSpPr txBox="1">
              <a:spLocks noChangeArrowheads="1"/>
            </p:cNvSpPr>
            <p:nvPr/>
          </p:nvSpPr>
          <p:spPr bwMode="auto">
            <a:xfrm>
              <a:off x="873125" y="5759450"/>
              <a:ext cx="7427913" cy="563563"/>
            </a:xfrm>
            <a:prstGeom prst="rect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700" b="1" i="1" dirty="0">
                  <a:solidFill>
                    <a:prstClr val="white"/>
                  </a:solidFill>
                  <a:cs typeface="Arial" pitchFamily="34" charset="0"/>
                </a:rPr>
                <a:t>OSLC is an </a:t>
              </a:r>
              <a:r>
                <a:rPr lang="en-US" sz="1700" b="1" i="1" u="sng" dirty="0">
                  <a:solidFill>
                    <a:prstClr val="white"/>
                  </a:solidFill>
                  <a:cs typeface="Arial" pitchFamily="34" charset="0"/>
                </a:rPr>
                <a:t>open</a:t>
              </a:r>
              <a:r>
                <a:rPr lang="en-US" sz="1700" b="1" i="1" dirty="0">
                  <a:solidFill>
                    <a:prstClr val="white"/>
                  </a:solidFill>
                  <a:cs typeface="Arial" pitchFamily="34" charset="0"/>
                </a:rPr>
                <a:t> and </a:t>
              </a:r>
              <a:r>
                <a:rPr lang="en-US" sz="1700" b="1" i="1" u="sng" dirty="0">
                  <a:solidFill>
                    <a:prstClr val="white"/>
                  </a:solidFill>
                  <a:cs typeface="Arial" pitchFamily="34" charset="0"/>
                </a:rPr>
                <a:t>scalable</a:t>
              </a:r>
              <a:r>
                <a:rPr lang="en-US" sz="1700" b="1" i="1" dirty="0">
                  <a:solidFill>
                    <a:prstClr val="white"/>
                  </a:solidFill>
                  <a:cs typeface="Arial" pitchFamily="34" charset="0"/>
                </a:rPr>
                <a:t> approach to lifecycle integration.</a:t>
              </a:r>
            </a:p>
            <a:p>
              <a:pPr algn="ctr" eaLnBrk="1" hangingPunct="1">
                <a:defRPr/>
              </a:pPr>
              <a:r>
                <a:rPr lang="en-US" sz="1700" b="1" i="1" dirty="0">
                  <a:solidFill>
                    <a:prstClr val="white"/>
                  </a:solidFill>
                  <a:cs typeface="Arial" pitchFamily="34" charset="0"/>
                </a:rPr>
                <a:t>It </a:t>
              </a:r>
              <a:r>
                <a:rPr lang="en-US" sz="1700" b="1" i="1" u="sng" dirty="0">
                  <a:solidFill>
                    <a:prstClr val="white"/>
                  </a:solidFill>
                  <a:cs typeface="Arial" pitchFamily="34" charset="0"/>
                </a:rPr>
                <a:t>simplifies</a:t>
              </a:r>
              <a:r>
                <a:rPr lang="en-US" sz="1700" b="1" i="1" dirty="0">
                  <a:solidFill>
                    <a:prstClr val="white"/>
                  </a:solidFill>
                  <a:cs typeface="Arial" pitchFamily="34" charset="0"/>
                </a:rPr>
                <a:t> key integration scenarios across </a:t>
              </a:r>
              <a:r>
                <a:rPr lang="en-US" sz="1700" b="1" i="1" u="sng" dirty="0">
                  <a:solidFill>
                    <a:prstClr val="white"/>
                  </a:solidFill>
                  <a:cs typeface="Arial" pitchFamily="34" charset="0"/>
                </a:rPr>
                <a:t>heterogeneous</a:t>
              </a:r>
              <a:r>
                <a:rPr lang="en-US" sz="1700" b="1" i="1" dirty="0">
                  <a:solidFill>
                    <a:prstClr val="white"/>
                  </a:solidFill>
                  <a:cs typeface="Arial" pitchFamily="34" charset="0"/>
                </a:rPr>
                <a:t> tools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0053066" y="19108018"/>
            <a:ext cx="8632825" cy="5447615"/>
            <a:chOff x="336550" y="1023938"/>
            <a:chExt cx="8632825" cy="5447615"/>
          </a:xfrm>
        </p:grpSpPr>
        <p:grpSp>
          <p:nvGrpSpPr>
            <p:cNvPr id="74" name="Group 19"/>
            <p:cNvGrpSpPr>
              <a:grpSpLocks/>
            </p:cNvGrpSpPr>
            <p:nvPr/>
          </p:nvGrpSpPr>
          <p:grpSpPr bwMode="auto">
            <a:xfrm>
              <a:off x="2667000" y="1928813"/>
              <a:ext cx="3810000" cy="585787"/>
              <a:chOff x="549275" y="1066800"/>
              <a:chExt cx="3809419" cy="585788"/>
            </a:xfrm>
          </p:grpSpPr>
          <p:sp>
            <p:nvSpPr>
              <p:cNvPr id="75" name="AutoShape 13"/>
              <p:cNvSpPr>
                <a:spLocks noChangeArrowheads="1"/>
              </p:cNvSpPr>
              <p:nvPr/>
            </p:nvSpPr>
            <p:spPr bwMode="auto">
              <a:xfrm>
                <a:off x="549275" y="1103312"/>
                <a:ext cx="3809419" cy="549276"/>
              </a:xfrm>
              <a:prstGeom prst="roundRect">
                <a:avLst>
                  <a:gd name="adj" fmla="val 23213"/>
                </a:avLst>
              </a:prstGeom>
              <a:gradFill rotWithShape="1">
                <a:gsLst>
                  <a:gs pos="0">
                    <a:srgbClr val="647AFF"/>
                  </a:gs>
                  <a:gs pos="100000">
                    <a:srgbClr val="8B9CFF"/>
                  </a:gs>
                </a:gsLst>
                <a:lin ang="16200000"/>
              </a:gradFill>
              <a:ln w="9525">
                <a:solidFill>
                  <a:srgbClr val="7283F9"/>
                </a:solidFill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 defTabSz="449263">
                  <a:buFont typeface="Wingdings" pitchFamily="2" charset="2"/>
                  <a:buNone/>
                  <a:defRPr/>
                </a:pPr>
                <a:endParaRPr lang="en-US" sz="1400">
                  <a:solidFill>
                    <a:srgbClr val="FFFFFF"/>
                  </a:solidFill>
                  <a:latin typeface="+mn-lt"/>
                  <a:cs typeface="Arial"/>
                </a:endParaRPr>
              </a:p>
            </p:txBody>
          </p:sp>
          <p:sp>
            <p:nvSpPr>
              <p:cNvPr id="76" name="Rectangle 14"/>
              <p:cNvSpPr>
                <a:spLocks noChangeArrowheads="1"/>
              </p:cNvSpPr>
              <p:nvPr/>
            </p:nvSpPr>
            <p:spPr bwMode="auto">
              <a:xfrm>
                <a:off x="1050925" y="1130300"/>
                <a:ext cx="3307769" cy="433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231775" indent="-231775" defTabSz="449263" eaLnBrk="0" hangingPunct="0">
                  <a:spcBef>
                    <a:spcPts val="2250"/>
                  </a:spcBef>
                  <a:spcAft>
                    <a:spcPts val="563"/>
                  </a:spcAft>
                  <a:defRPr>
                    <a:solidFill>
                      <a:srgbClr val="000000"/>
                    </a:solidFill>
                    <a:latin typeface="Arial" charset="0"/>
                    <a:ea typeface="MS PGothic" pitchFamily="34" charset="-128"/>
                  </a:defRPr>
                </a:lvl1pPr>
                <a:lvl2pPr defTabSz="449263" eaLnBrk="0" hangingPunct="0">
                  <a:spcBef>
                    <a:spcPts val="600"/>
                  </a:spcBef>
                  <a:spcAft>
                    <a:spcPts val="300"/>
                  </a:spcAft>
                  <a:defRPr sz="1600">
                    <a:solidFill>
                      <a:srgbClr val="000000"/>
                    </a:solidFill>
                    <a:latin typeface="Arial" charset="0"/>
                    <a:ea typeface="MS PGothic" pitchFamily="34" charset="-128"/>
                  </a:defRPr>
                </a:lvl2pPr>
                <a:lvl3pPr defTabSz="449263" eaLnBrk="0" hangingPunct="0">
                  <a:spcBef>
                    <a:spcPts val="600"/>
                  </a:spcBef>
                  <a:spcAft>
                    <a:spcPts val="300"/>
                  </a:spcAft>
                  <a:defRPr sz="1600">
                    <a:solidFill>
                      <a:srgbClr val="000000"/>
                    </a:solidFill>
                    <a:latin typeface="Arial" charset="0"/>
                    <a:ea typeface="MS PGothic" pitchFamily="34" charset="-128"/>
                  </a:defRPr>
                </a:lvl3pPr>
                <a:lvl4pPr defTabSz="449263" eaLnBrk="0" hangingPunct="0">
                  <a:spcBef>
                    <a:spcPts val="350"/>
                  </a:spcBef>
                  <a:defRPr sz="1400">
                    <a:solidFill>
                      <a:srgbClr val="000000"/>
                    </a:solidFill>
                    <a:latin typeface="Arial" charset="0"/>
                    <a:ea typeface="MS PGothic" pitchFamily="34" charset="-128"/>
                  </a:defRPr>
                </a:lvl4pPr>
                <a:lvl5pPr defTabSz="449263" eaLnBrk="0" hangingPunct="0">
                  <a:spcBef>
                    <a:spcPts val="350"/>
                  </a:spcBef>
                  <a:defRPr sz="1400">
                    <a:solidFill>
                      <a:srgbClr val="000000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defTabSz="449263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sz="1400">
                    <a:solidFill>
                      <a:srgbClr val="000000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defTabSz="449263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sz="1400">
                    <a:solidFill>
                      <a:srgbClr val="000000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defTabSz="449263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sz="1400">
                    <a:solidFill>
                      <a:srgbClr val="000000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defTabSz="449263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sz="1400">
                    <a:solidFill>
                      <a:srgbClr val="000000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0"/>
                  </a:spcBef>
                  <a:spcAft>
                    <a:spcPct val="15000"/>
                  </a:spcAft>
                  <a:buFont typeface="Arial" charset="0"/>
                  <a:buNone/>
                </a:pPr>
                <a:r>
                  <a:rPr lang="en-US" altLang="en-US" sz="1200" b="1">
                    <a:solidFill>
                      <a:srgbClr val="FFFFFF"/>
                    </a:solidFill>
                  </a:rPr>
                  <a:t>Open Services for Lifecycle Collaboration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  <a:spcAft>
                    <a:spcPct val="15000"/>
                  </a:spcAft>
                  <a:buFont typeface="Arial" charset="0"/>
                  <a:buNone/>
                </a:pPr>
                <a:r>
                  <a:rPr lang="en-US" altLang="en-US" sz="1200">
                    <a:solidFill>
                      <a:srgbClr val="FFFFFF"/>
                    </a:solidFill>
                  </a:rPr>
                  <a:t>Lifecycle integration inspired by the web</a:t>
                </a:r>
              </a:p>
            </p:txBody>
          </p:sp>
          <p:pic>
            <p:nvPicPr>
              <p:cNvPr id="77" name="Picture 2"/>
              <p:cNvPicPr>
                <a:picLocks noChangeAspect="1"/>
              </p:cNvPicPr>
              <p:nvPr/>
            </p:nvPicPr>
            <p:blipFill>
              <a:blip r:embed="rId3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9275" y="1066800"/>
                <a:ext cx="501650" cy="5857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8" name="Group 3"/>
            <p:cNvGrpSpPr>
              <a:grpSpLocks/>
            </p:cNvGrpSpPr>
            <p:nvPr/>
          </p:nvGrpSpPr>
          <p:grpSpPr bwMode="auto">
            <a:xfrm>
              <a:off x="336550" y="2860675"/>
              <a:ext cx="3060700" cy="687388"/>
              <a:chOff x="232988" y="3572123"/>
              <a:chExt cx="3060714" cy="688161"/>
            </a:xfrm>
          </p:grpSpPr>
          <p:pic>
            <p:nvPicPr>
              <p:cNvPr id="79" name="Picture 2"/>
              <p:cNvPicPr>
                <a:picLocks noChangeAspect="1"/>
              </p:cNvPicPr>
              <p:nvPr/>
            </p:nvPicPr>
            <p:blipFill>
              <a:blip r:embed="rId3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2988" y="3572123"/>
                <a:ext cx="2600325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0" name="Text Box 30"/>
              <p:cNvSpPr txBox="1">
                <a:spLocks noChangeArrowheads="1"/>
              </p:cNvSpPr>
              <p:nvPr/>
            </p:nvSpPr>
            <p:spPr bwMode="auto">
              <a:xfrm>
                <a:off x="232988" y="3983285"/>
                <a:ext cx="306071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200" b="1" u="sng">
                    <a:solidFill>
                      <a:srgbClr val="000000"/>
                    </a:solidFill>
                    <a:cs typeface="Arial" charset="0"/>
                  </a:rPr>
                  <a:t>Linked Data Platform Working Group</a:t>
                </a:r>
              </a:p>
            </p:txBody>
          </p:sp>
        </p:grpSp>
        <p:grpSp>
          <p:nvGrpSpPr>
            <p:cNvPr id="81" name="Group 2"/>
            <p:cNvGrpSpPr>
              <a:grpSpLocks/>
            </p:cNvGrpSpPr>
            <p:nvPr/>
          </p:nvGrpSpPr>
          <p:grpSpPr bwMode="auto">
            <a:xfrm>
              <a:off x="1296988" y="5132369"/>
              <a:ext cx="6432549" cy="1339184"/>
              <a:chOff x="2320082" y="4976794"/>
              <a:chExt cx="6431805" cy="1339184"/>
            </a:xfrm>
          </p:grpSpPr>
          <p:grpSp>
            <p:nvGrpSpPr>
              <p:cNvPr id="82" name="Group 4"/>
              <p:cNvGrpSpPr>
                <a:grpSpLocks/>
              </p:cNvGrpSpPr>
              <p:nvPr/>
            </p:nvGrpSpPr>
            <p:grpSpPr bwMode="auto">
              <a:xfrm>
                <a:off x="2320082" y="4976794"/>
                <a:ext cx="6431805" cy="1339089"/>
                <a:chOff x="-623196" y="4666888"/>
                <a:chExt cx="6712272" cy="1338881"/>
              </a:xfrm>
            </p:grpSpPr>
            <p:sp>
              <p:nvSpPr>
                <p:cNvPr id="85" name="Rounded Rectangle 84"/>
                <p:cNvSpPr>
                  <a:spLocks noChangeArrowheads="1"/>
                </p:cNvSpPr>
                <p:nvPr/>
              </p:nvSpPr>
              <p:spPr bwMode="auto">
                <a:xfrm>
                  <a:off x="-623196" y="4666888"/>
                  <a:ext cx="6712272" cy="126821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38100">
                  <a:solidFill>
                    <a:srgbClr val="7889FB"/>
                  </a:solidFill>
                  <a:round/>
                  <a:headEnd/>
                  <a:tailEnd/>
                </a:ln>
                <a:effectLst>
                  <a:outerShdw blurRad="63500"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/>
                <a:lstStyle/>
                <a:p>
                  <a:pPr algn="ctr">
                    <a:buFont typeface="Arial" charset="0"/>
                    <a:buNone/>
                    <a:defRPr/>
                  </a:pPr>
                  <a:endParaRPr lang="en-US" sz="2000" dirty="0">
                    <a:latin typeface="+mn-lt"/>
                  </a:endParaRPr>
                </a:p>
              </p:txBody>
            </p:sp>
            <p:grpSp>
              <p:nvGrpSpPr>
                <p:cNvPr id="86" name="Group 12"/>
                <p:cNvGrpSpPr>
                  <a:grpSpLocks/>
                </p:cNvGrpSpPr>
                <p:nvPr/>
              </p:nvGrpSpPr>
              <p:grpSpPr bwMode="auto">
                <a:xfrm>
                  <a:off x="697186" y="4758974"/>
                  <a:ext cx="5070326" cy="1246795"/>
                  <a:chOff x="6076111" y="5967518"/>
                  <a:chExt cx="5071214" cy="1246906"/>
                </a:xfrm>
              </p:grpSpPr>
              <p:pic>
                <p:nvPicPr>
                  <p:cNvPr id="87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5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72264" y="5967518"/>
                    <a:ext cx="4145715" cy="6081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8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076111" y="6583524"/>
                    <a:ext cx="1403984" cy="63089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buFont typeface="Arial" charset="0"/>
                      <a:buNone/>
                    </a:pPr>
                    <a:r>
                      <a:rPr lang="en-US" altLang="en-US" sz="1100" b="1" dirty="0">
                        <a:solidFill>
                          <a:srgbClr val="000000"/>
                        </a:solidFill>
                      </a:rPr>
                      <a:t>Inspired by the web</a:t>
                    </a:r>
                  </a:p>
                  <a:p>
                    <a:pPr algn="ctr">
                      <a:buFont typeface="Arial" charset="0"/>
                      <a:buNone/>
                    </a:pPr>
                    <a:r>
                      <a:rPr lang="en-US" altLang="en-US" sz="2400" b="1" dirty="0">
                        <a:solidFill>
                          <a:srgbClr val="000000"/>
                        </a:solidFill>
                      </a:rPr>
                      <a:t>Proven</a:t>
                    </a:r>
                  </a:p>
                </p:txBody>
              </p:sp>
              <p:sp>
                <p:nvSpPr>
                  <p:cNvPr id="89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7796285" y="6583524"/>
                    <a:ext cx="1497672" cy="63089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buFont typeface="Arial" charset="0"/>
                      <a:buNone/>
                    </a:pPr>
                    <a:r>
                      <a:rPr lang="en-US" altLang="en-US" sz="1100" b="1" dirty="0">
                        <a:solidFill>
                          <a:srgbClr val="000000"/>
                        </a:solidFill>
                      </a:rPr>
                      <a:t>Free to use and share</a:t>
                    </a:r>
                  </a:p>
                  <a:p>
                    <a:pPr algn="ctr">
                      <a:buFont typeface="Arial" charset="0"/>
                      <a:buNone/>
                    </a:pPr>
                    <a:r>
                      <a:rPr lang="en-US" altLang="en-US" sz="2400" b="1" dirty="0">
                        <a:solidFill>
                          <a:srgbClr val="000000"/>
                        </a:solidFill>
                      </a:rPr>
                      <a:t>Open</a:t>
                    </a:r>
                  </a:p>
                </p:txBody>
              </p:sp>
              <p:sp>
                <p:nvSpPr>
                  <p:cNvPr id="90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9547532" y="6583524"/>
                    <a:ext cx="1599793" cy="6309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buFont typeface="Arial" charset="0"/>
                      <a:buNone/>
                    </a:pPr>
                    <a:r>
                      <a:rPr lang="en-US" altLang="en-US" sz="1100" b="1" dirty="0">
                        <a:solidFill>
                          <a:srgbClr val="000000"/>
                        </a:solidFill>
                      </a:rPr>
                      <a:t>Changing the industry</a:t>
                    </a:r>
                  </a:p>
                  <a:p>
                    <a:pPr algn="ctr">
                      <a:buFont typeface="Arial" charset="0"/>
                      <a:buNone/>
                    </a:pPr>
                    <a:r>
                      <a:rPr lang="en-US" altLang="en-US" sz="2400" b="1" dirty="0">
                        <a:solidFill>
                          <a:srgbClr val="000000"/>
                        </a:solidFill>
                      </a:rPr>
                      <a:t>Innovative</a:t>
                    </a:r>
                  </a:p>
                </p:txBody>
              </p:sp>
            </p:grpSp>
          </p:grpSp>
          <p:sp>
            <p:nvSpPr>
              <p:cNvPr id="83" name="Rectangle 4"/>
              <p:cNvSpPr>
                <a:spLocks noChangeArrowheads="1"/>
              </p:cNvSpPr>
              <p:nvPr/>
            </p:nvSpPr>
            <p:spPr bwMode="auto">
              <a:xfrm>
                <a:off x="2499645" y="5685036"/>
                <a:ext cx="913349" cy="6309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 typeface="Arial" charset="0"/>
                  <a:buNone/>
                </a:pPr>
                <a:endParaRPr lang="en-US" altLang="en-US" sz="1100" b="1" dirty="0">
                  <a:solidFill>
                    <a:srgbClr val="000000"/>
                  </a:solidFill>
                </a:endParaRPr>
              </a:p>
              <a:p>
                <a:pPr algn="ctr">
                  <a:buFont typeface="Arial" charset="0"/>
                  <a:buNone/>
                </a:pPr>
                <a:r>
                  <a:rPr lang="en-US" altLang="en-US" sz="2400" b="1" dirty="0">
                    <a:solidFill>
                      <a:srgbClr val="000000"/>
                    </a:solidFill>
                  </a:rPr>
                  <a:t>OSLC:</a:t>
                </a:r>
              </a:p>
            </p:txBody>
          </p:sp>
          <p:pic>
            <p:nvPicPr>
              <p:cNvPr id="84" name="Picture 15"/>
              <p:cNvPicPr>
                <a:picLocks noChangeAspect="1"/>
              </p:cNvPicPr>
              <p:nvPr/>
            </p:nvPicPr>
            <p:blipFill>
              <a:blip r:embed="rId3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49598" y="5146516"/>
                <a:ext cx="613443" cy="6960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1" name="Rounded Rectangular Callout 90"/>
            <p:cNvSpPr/>
            <p:nvPr/>
          </p:nvSpPr>
          <p:spPr>
            <a:xfrm>
              <a:off x="5105400" y="1023938"/>
              <a:ext cx="3732213" cy="520700"/>
            </a:xfrm>
            <a:prstGeom prst="wedgeRoundRectCallout">
              <a:avLst>
                <a:gd name="adj1" fmla="val -104532"/>
                <a:gd name="adj2" fmla="val 132543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200" b="1" dirty="0">
                  <a:solidFill>
                    <a:srgbClr val="000000"/>
                  </a:solidFill>
                </a:rPr>
                <a:t>Generally applicable</a:t>
              </a:r>
              <a:r>
                <a:rPr lang="en-US" sz="1200" dirty="0">
                  <a:solidFill>
                    <a:srgbClr val="000000"/>
                  </a:solidFill>
                </a:rPr>
                <a:t>: specs available for many domains covering </a:t>
              </a:r>
              <a:r>
                <a:rPr lang="en-US" sz="1200" b="1" dirty="0">
                  <a:solidFill>
                    <a:srgbClr val="000000"/>
                  </a:solidFill>
                </a:rPr>
                <a:t>ALM, DevOps, ISM, </a:t>
              </a:r>
              <a:r>
                <a:rPr lang="en-US" sz="1200" dirty="0">
                  <a:solidFill>
                    <a:srgbClr val="000000"/>
                  </a:solidFill>
                </a:rPr>
                <a:t>and</a:t>
              </a:r>
              <a:r>
                <a:rPr lang="en-US" sz="1200" b="1" dirty="0">
                  <a:solidFill>
                    <a:srgbClr val="000000"/>
                  </a:solidFill>
                </a:rPr>
                <a:t> PLM</a:t>
              </a:r>
            </a:p>
          </p:txBody>
        </p:sp>
        <p:sp>
          <p:nvSpPr>
            <p:cNvPr id="92" name="Rounded Rectangular Callout 91"/>
            <p:cNvSpPr/>
            <p:nvPr/>
          </p:nvSpPr>
          <p:spPr>
            <a:xfrm>
              <a:off x="2428875" y="1023938"/>
              <a:ext cx="2279650" cy="527050"/>
            </a:xfrm>
            <a:prstGeom prst="wedgeRoundRectCallout">
              <a:avLst>
                <a:gd name="adj1" fmla="val -31355"/>
                <a:gd name="adj2" fmla="val 129521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Leading choice for </a:t>
              </a:r>
              <a:r>
                <a:rPr lang="en-US" sz="1200" b="1" dirty="0">
                  <a:solidFill>
                    <a:srgbClr val="000000"/>
                  </a:solidFill>
                </a:rPr>
                <a:t>strategic integration technology</a:t>
              </a:r>
            </a:p>
          </p:txBody>
        </p:sp>
        <p:cxnSp>
          <p:nvCxnSpPr>
            <p:cNvPr id="93" name="Curved Connector 92"/>
            <p:cNvCxnSpPr>
              <a:cxnSpLocks noChangeShapeType="1"/>
              <a:stCxn id="75" idx="1"/>
              <a:endCxn id="79" idx="0"/>
            </p:cNvCxnSpPr>
            <p:nvPr/>
          </p:nvCxnSpPr>
          <p:spPr bwMode="auto">
            <a:xfrm rot="10800000" flipV="1">
              <a:off x="1636713" y="2239963"/>
              <a:ext cx="1030287" cy="620712"/>
            </a:xfrm>
            <a:prstGeom prst="curvedConnector2">
              <a:avLst/>
            </a:prstGeom>
            <a:noFill/>
            <a:ln w="25400">
              <a:solidFill>
                <a:schemeClr val="accent1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4" name="Rounded Rectangular Callout 93"/>
            <p:cNvSpPr/>
            <p:nvPr/>
          </p:nvSpPr>
          <p:spPr>
            <a:xfrm>
              <a:off x="381000" y="1023938"/>
              <a:ext cx="1651000" cy="527050"/>
            </a:xfrm>
            <a:prstGeom prst="wedgeRoundRectCallout">
              <a:avLst>
                <a:gd name="adj1" fmla="val 93556"/>
                <a:gd name="adj2" fmla="val 136066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rgbClr val="000000"/>
                  </a:solidFill>
                </a:rPr>
                <a:t>Scenario-driven &amp; Solution-oriented</a:t>
              </a:r>
            </a:p>
          </p:txBody>
        </p:sp>
        <p:grpSp>
          <p:nvGrpSpPr>
            <p:cNvPr id="95" name="Group 5"/>
            <p:cNvGrpSpPr>
              <a:grpSpLocks/>
            </p:cNvGrpSpPr>
            <p:nvPr/>
          </p:nvGrpSpPr>
          <p:grpSpPr bwMode="auto">
            <a:xfrm>
              <a:off x="6043613" y="2700338"/>
              <a:ext cx="2232025" cy="815975"/>
              <a:chOff x="6150974" y="3397498"/>
              <a:chExt cx="2233552" cy="815299"/>
            </a:xfrm>
          </p:grpSpPr>
          <p:pic>
            <p:nvPicPr>
              <p:cNvPr id="96" name="Picture 3"/>
              <p:cNvPicPr>
                <a:picLocks noChangeAspect="1" noChangeArrowheads="1"/>
              </p:cNvPicPr>
              <p:nvPr/>
            </p:nvPicPr>
            <p:blipFill>
              <a:blip r:embed="rId37" cstate="print"/>
              <a:srcRect/>
              <a:stretch>
                <a:fillRect/>
              </a:stretch>
            </p:blipFill>
            <p:spPr bwMode="auto">
              <a:xfrm>
                <a:off x="6150974" y="3397498"/>
                <a:ext cx="2233552" cy="5853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xmlns="" w="21600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</p:pic>
          <p:sp>
            <p:nvSpPr>
              <p:cNvPr id="97" name="Text Box 30"/>
              <p:cNvSpPr txBox="1">
                <a:spLocks noChangeArrowheads="1"/>
              </p:cNvSpPr>
              <p:nvPr/>
            </p:nvSpPr>
            <p:spPr bwMode="auto">
              <a:xfrm>
                <a:off x="6150974" y="3954265"/>
                <a:ext cx="2233551" cy="258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200" b="1" u="sng">
                    <a:solidFill>
                      <a:srgbClr val="000000"/>
                    </a:solidFill>
                    <a:cs typeface="Arial" charset="0"/>
                  </a:rPr>
                  <a:t>OSLC Member Section</a:t>
                </a:r>
              </a:p>
            </p:txBody>
          </p:sp>
        </p:grpSp>
        <p:grpSp>
          <p:nvGrpSpPr>
            <p:cNvPr id="98" name="Group 20"/>
            <p:cNvGrpSpPr>
              <a:grpSpLocks/>
            </p:cNvGrpSpPr>
            <p:nvPr/>
          </p:nvGrpSpPr>
          <p:grpSpPr bwMode="auto">
            <a:xfrm>
              <a:off x="2992438" y="3811588"/>
              <a:ext cx="3157537" cy="1042987"/>
              <a:chOff x="3234680" y="4099788"/>
              <a:chExt cx="3157539" cy="1042989"/>
            </a:xfrm>
          </p:grpSpPr>
          <p:pic>
            <p:nvPicPr>
              <p:cNvPr id="99" name="Picture 13" descr="Screen Shot 2012-04-27 at 2.39.39 PM.png"/>
              <p:cNvPicPr>
                <a:picLocks noChangeAspect="1"/>
              </p:cNvPicPr>
              <p:nvPr/>
            </p:nvPicPr>
            <p:blipFill>
              <a:blip r:embed="rId38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r="48915"/>
              <a:stretch>
                <a:fillRect/>
              </a:stretch>
            </p:blipFill>
            <p:spPr bwMode="auto">
              <a:xfrm>
                <a:off x="3234680" y="4099788"/>
                <a:ext cx="3157538" cy="762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0" name="Text Box 30"/>
              <p:cNvSpPr txBox="1">
                <a:spLocks noChangeArrowheads="1"/>
              </p:cNvSpPr>
              <p:nvPr/>
            </p:nvSpPr>
            <p:spPr bwMode="auto">
              <a:xfrm>
                <a:off x="3234681" y="4861788"/>
                <a:ext cx="3157538" cy="2809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altLang="en-US" sz="1200" b="1" i="1">
                    <a:solidFill>
                      <a:srgbClr val="000000"/>
                    </a:solidFill>
                    <a:cs typeface="Arial" charset="0"/>
                  </a:rPr>
                  <a:t>The</a:t>
                </a:r>
                <a:r>
                  <a:rPr lang="en-US" altLang="en-US" sz="1200" b="1">
                    <a:solidFill>
                      <a:srgbClr val="000000"/>
                    </a:solidFill>
                    <a:cs typeface="Arial" charset="0"/>
                  </a:rPr>
                  <a:t> Resource for OSLC Implementers</a:t>
                </a:r>
                <a:endParaRPr lang="en-US" altLang="en-US" sz="1200" b="1" i="1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101" name="Rounded Rectangular Callout 100"/>
            <p:cNvSpPr/>
            <p:nvPr/>
          </p:nvSpPr>
          <p:spPr>
            <a:xfrm>
              <a:off x="681038" y="3903663"/>
              <a:ext cx="1593850" cy="860425"/>
            </a:xfrm>
            <a:prstGeom prst="wedgeRoundRectCallout">
              <a:avLst>
                <a:gd name="adj1" fmla="val -50929"/>
                <a:gd name="adj2" fmla="val -98902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Based on and </a:t>
              </a:r>
              <a:r>
                <a:rPr lang="en-US" sz="1200" b="1" dirty="0">
                  <a:solidFill>
                    <a:srgbClr val="000000"/>
                  </a:solidFill>
                </a:rPr>
                <a:t>Shaping the Future of  Internet Architecture</a:t>
              </a:r>
            </a:p>
          </p:txBody>
        </p:sp>
        <p:cxnSp>
          <p:nvCxnSpPr>
            <p:cNvPr id="102" name="Curved Connector 101"/>
            <p:cNvCxnSpPr>
              <a:cxnSpLocks noChangeShapeType="1"/>
              <a:stCxn id="75" idx="2"/>
              <a:endCxn id="99" idx="0"/>
            </p:cNvCxnSpPr>
            <p:nvPr/>
          </p:nvCxnSpPr>
          <p:spPr bwMode="auto">
            <a:xfrm rot="5400000">
              <a:off x="3923506" y="3163094"/>
              <a:ext cx="1296988" cy="0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accent1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3" name="Curved Connector 102"/>
            <p:cNvCxnSpPr>
              <a:cxnSpLocks noChangeShapeType="1"/>
              <a:stCxn id="76" idx="3"/>
              <a:endCxn id="96" idx="0"/>
            </p:cNvCxnSpPr>
            <p:nvPr/>
          </p:nvCxnSpPr>
          <p:spPr bwMode="auto">
            <a:xfrm>
              <a:off x="6477000" y="2209800"/>
              <a:ext cx="682625" cy="490538"/>
            </a:xfrm>
            <a:prstGeom prst="curvedConnector2">
              <a:avLst/>
            </a:prstGeom>
            <a:noFill/>
            <a:ln w="25400">
              <a:solidFill>
                <a:schemeClr val="accent1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04" name="Rounded Rectangular Callout 103"/>
            <p:cNvSpPr/>
            <p:nvPr/>
          </p:nvSpPr>
          <p:spPr>
            <a:xfrm>
              <a:off x="6654800" y="3917950"/>
              <a:ext cx="2314575" cy="528638"/>
            </a:xfrm>
            <a:prstGeom prst="wedgeRoundRectCallout">
              <a:avLst>
                <a:gd name="adj1" fmla="val -55749"/>
                <a:gd name="adj2" fmla="val -121382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200" b="1" dirty="0">
                  <a:solidFill>
                    <a:srgbClr val="000000"/>
                  </a:solidFill>
                </a:rPr>
                <a:t>Open and Independent Governance and Leadership</a:t>
              </a:r>
            </a:p>
          </p:txBody>
        </p:sp>
      </p:grpSp>
      <p:sp>
        <p:nvSpPr>
          <p:cNvPr id="106" name="Title 3"/>
          <p:cNvSpPr txBox="1">
            <a:spLocks/>
          </p:cNvSpPr>
          <p:nvPr/>
        </p:nvSpPr>
        <p:spPr>
          <a:xfrm>
            <a:off x="10110911" y="18038340"/>
            <a:ext cx="8142932" cy="609600"/>
          </a:xfrm>
          <a:prstGeom prst="rect">
            <a:avLst/>
          </a:prstGeom>
        </p:spPr>
        <p:txBody>
          <a:bodyPr vert="horz" lIns="255108" tIns="127554" rIns="255108" bIns="127554" rtlCol="0" anchor="ctr">
            <a:noAutofit/>
          </a:bodyPr>
          <a:lstStyle>
            <a:lvl1pPr algn="ctr" defTabSz="2551085" rtl="0" eaLnBrk="1" latinLnBrk="0" hangingPunct="1">
              <a:spcBef>
                <a:spcPct val="0"/>
              </a:spcBef>
              <a:buNone/>
              <a:defRPr sz="12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b="1" dirty="0" smtClean="0">
                <a:latin typeface="Marydale"/>
              </a:rPr>
              <a:t>The Technical Vision for OSLC </a:t>
            </a:r>
          </a:p>
        </p:txBody>
      </p:sp>
    </p:spTree>
    <p:extLst>
      <p:ext uri="{BB962C8B-B14F-4D97-AF65-F5344CB8AC3E}">
        <p14:creationId xmlns:p14="http://schemas.microsoft.com/office/powerpoint/2010/main" xmlns="" val="18413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191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Licence Owner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Rainer Ersch</dc:creator>
  <cp:lastModifiedBy>Mark Schulte</cp:lastModifiedBy>
  <cp:revision>3</cp:revision>
  <dcterms:created xsi:type="dcterms:W3CDTF">2014-09-11T11:38:04Z</dcterms:created>
  <dcterms:modified xsi:type="dcterms:W3CDTF">2014-09-12T17:21:41Z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